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5"/>
  </p:sldMasterIdLst>
  <p:notesMasterIdLst>
    <p:notesMasterId r:id="rId34"/>
  </p:notesMasterIdLst>
  <p:sldIdLst>
    <p:sldId id="283" r:id="rId6"/>
    <p:sldId id="284" r:id="rId7"/>
    <p:sldId id="285" r:id="rId8"/>
    <p:sldId id="287" r:id="rId9"/>
    <p:sldId id="288" r:id="rId10"/>
    <p:sldId id="289" r:id="rId11"/>
    <p:sldId id="290" r:id="rId12"/>
    <p:sldId id="291" r:id="rId13"/>
    <p:sldId id="292" r:id="rId14"/>
    <p:sldId id="293" r:id="rId15"/>
    <p:sldId id="294" r:id="rId16"/>
    <p:sldId id="298" r:id="rId17"/>
    <p:sldId id="296" r:id="rId18"/>
    <p:sldId id="297" r:id="rId19"/>
    <p:sldId id="305" r:id="rId20"/>
    <p:sldId id="304" r:id="rId21"/>
    <p:sldId id="309" r:id="rId22"/>
    <p:sldId id="310" r:id="rId23"/>
    <p:sldId id="311" r:id="rId24"/>
    <p:sldId id="312" r:id="rId25"/>
    <p:sldId id="313" r:id="rId26"/>
    <p:sldId id="314" r:id="rId27"/>
    <p:sldId id="315" r:id="rId28"/>
    <p:sldId id="306" r:id="rId29"/>
    <p:sldId id="302" r:id="rId30"/>
    <p:sldId id="303" r:id="rId31"/>
    <p:sldId id="308" r:id="rId32"/>
    <p:sldId id="307" r:id="rId33"/>
  </p:sldIdLst>
  <p:sldSz cx="12192000" cy="6858000"/>
  <p:notesSz cx="6794500" cy="9931400"/>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80"/>
    <a:srgbClr val="2387AF"/>
    <a:srgbClr val="009CDB"/>
    <a:srgbClr val="4EF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showGuides="1">
      <p:cViewPr varScale="1">
        <p:scale>
          <a:sx n="63" d="100"/>
          <a:sy n="63" d="100"/>
        </p:scale>
        <p:origin x="142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6C29376-E0E5-45D3-A47C-40F2C82B784B}" type="datetimeFigureOut">
              <a:rPr lang="fi-FI" smtClean="0"/>
              <a:t>25.4.2023</a:t>
            </a:fld>
            <a:endParaRPr lang="fi-FI"/>
          </a:p>
        </p:txBody>
      </p:sp>
      <p:sp>
        <p:nvSpPr>
          <p:cNvPr id="4" name="Dian kuvan paikkamerkki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BA1026B8-3F90-4952-9EEF-C366A478F4AA}" type="slidenum">
              <a:rPr lang="fi-FI" smtClean="0"/>
              <a:t>‹#›</a:t>
            </a:fld>
            <a:endParaRPr lang="fi-FI"/>
          </a:p>
        </p:txBody>
      </p:sp>
    </p:spTree>
    <p:extLst>
      <p:ext uri="{BB962C8B-B14F-4D97-AF65-F5344CB8AC3E}">
        <p14:creationId xmlns:p14="http://schemas.microsoft.com/office/powerpoint/2010/main" val="224224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8265232-B161-4965-981F-4109314DF917}" type="slidenum">
              <a:rPr lang="fi-FI" smtClean="0"/>
              <a:t>1</a:t>
            </a:fld>
            <a:endParaRPr lang="fi-FI"/>
          </a:p>
        </p:txBody>
      </p:sp>
    </p:spTree>
    <p:extLst>
      <p:ext uri="{BB962C8B-B14F-4D97-AF65-F5344CB8AC3E}">
        <p14:creationId xmlns:p14="http://schemas.microsoft.com/office/powerpoint/2010/main" val="323989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BCF4CF9-9CCD-4800-91FC-9AB96B7674AF}" type="slidenum">
              <a:rPr lang="fi-FI" smtClean="0"/>
              <a:t>18</a:t>
            </a:fld>
            <a:endParaRPr lang="fi-FI"/>
          </a:p>
        </p:txBody>
      </p:sp>
    </p:spTree>
    <p:extLst>
      <p:ext uri="{BB962C8B-B14F-4D97-AF65-F5344CB8AC3E}">
        <p14:creationId xmlns:p14="http://schemas.microsoft.com/office/powerpoint/2010/main" val="418512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BCF4CF9-9CCD-4800-91FC-9AB96B7674AF}" type="slidenum">
              <a:rPr lang="fi-FI" smtClean="0"/>
              <a:t>20</a:t>
            </a:fld>
            <a:endParaRPr lang="fi-FI"/>
          </a:p>
        </p:txBody>
      </p:sp>
    </p:spTree>
    <p:extLst>
      <p:ext uri="{BB962C8B-B14F-4D97-AF65-F5344CB8AC3E}">
        <p14:creationId xmlns:p14="http://schemas.microsoft.com/office/powerpoint/2010/main" val="422045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BCF4CF9-9CCD-4800-91FC-9AB96B7674AF}" type="slidenum">
              <a:rPr lang="fi-FI" smtClean="0"/>
              <a:t>22</a:t>
            </a:fld>
            <a:endParaRPr lang="fi-FI"/>
          </a:p>
        </p:txBody>
      </p:sp>
    </p:spTree>
    <p:extLst>
      <p:ext uri="{BB962C8B-B14F-4D97-AF65-F5344CB8AC3E}">
        <p14:creationId xmlns:p14="http://schemas.microsoft.com/office/powerpoint/2010/main" val="392631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936000" y="1376712"/>
            <a:ext cx="4896544" cy="1152128"/>
          </a:xfrm>
        </p:spPr>
        <p:txBody>
          <a:bodyPr anchor="b">
            <a:noAutofit/>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bwMode="black">
          <a:xfrm>
            <a:off x="936000" y="2541292"/>
            <a:ext cx="4896544" cy="864000"/>
          </a:xfrm>
        </p:spPr>
        <p:txBody>
          <a:bodyPr anchor="b">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83D27C8-8310-4E5B-B2AF-AD705DE7B70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440" y="5517232"/>
            <a:ext cx="1350000" cy="540000"/>
          </a:xfrm>
          <a:prstGeom prst="rect">
            <a:avLst/>
          </a:prstGeom>
        </p:spPr>
      </p:pic>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 name="Päivämäärän paikkamerkki 3">
            <a:extLst>
              <a:ext uri="{FF2B5EF4-FFF2-40B4-BE49-F238E27FC236}">
                <a16:creationId xmlns:a16="http://schemas.microsoft.com/office/drawing/2014/main" id="{11A173ED-014C-4EFB-92DF-A35D1FB266C8}"/>
              </a:ext>
            </a:extLst>
          </p:cNvPr>
          <p:cNvSpPr>
            <a:spLocks noGrp="1"/>
          </p:cNvSpPr>
          <p:nvPr>
            <p:ph type="dt" sz="half" idx="10"/>
          </p:nvPr>
        </p:nvSpPr>
        <p:spPr/>
        <p:txBody>
          <a:bodyPr/>
          <a:lstStyle>
            <a:lvl1pPr>
              <a:defRPr>
                <a:noFill/>
              </a:defRPr>
            </a:lvl1pPr>
          </a:lstStyle>
          <a:p>
            <a:fld id="{5ABF1894-B72A-45FA-A151-E845ACA7207C}" type="datetime1">
              <a:rPr lang="fi-FI" smtClean="0"/>
              <a:t>25.4.2023</a:t>
            </a:fld>
            <a:endParaRPr lang="fi-FI"/>
          </a:p>
        </p:txBody>
      </p:sp>
      <p:sp>
        <p:nvSpPr>
          <p:cNvPr id="5" name="Alatunnisteen paikkamerkki 4">
            <a:extLst>
              <a:ext uri="{FF2B5EF4-FFF2-40B4-BE49-F238E27FC236}">
                <a16:creationId xmlns:a16="http://schemas.microsoft.com/office/drawing/2014/main" id="{C872C4C4-959A-4566-8108-7B868A7F3C13}"/>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6" name="Dian numeron paikkamerkki 5">
            <a:extLst>
              <a:ext uri="{FF2B5EF4-FFF2-40B4-BE49-F238E27FC236}">
                <a16:creationId xmlns:a16="http://schemas.microsoft.com/office/drawing/2014/main" id="{EE6B517B-2AF1-48C3-8C47-5F0B4A63E891}"/>
              </a:ext>
            </a:extLst>
          </p:cNvPr>
          <p:cNvSpPr>
            <a:spLocks noGrp="1"/>
          </p:cNvSpPr>
          <p:nvPr>
            <p:ph type="sldNum" sz="quarter" idx="12"/>
          </p:nvPr>
        </p:nvSpPr>
        <p:spPr/>
        <p:txBody>
          <a:bodyPr/>
          <a:lstStyle>
            <a:lvl1pPr>
              <a:defRPr>
                <a:noFill/>
              </a:defRPr>
            </a:lvl1pPr>
          </a:lstStyle>
          <a:p>
            <a:fld id="{C1102951-5EEB-42EA-BA13-5951130365B5}" type="slidenum">
              <a:rPr lang="fi-FI" smtClean="0"/>
              <a:t>‹#›</a:t>
            </a:fld>
            <a:endParaRPr lang="fi-FI"/>
          </a:p>
        </p:txBody>
      </p:sp>
    </p:spTree>
    <p:extLst>
      <p:ext uri="{BB962C8B-B14F-4D97-AF65-F5344CB8AC3E}">
        <p14:creationId xmlns:p14="http://schemas.microsoft.com/office/powerpoint/2010/main" val="28482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sisältö 2">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935999" y="1692000"/>
            <a:ext cx="5291999"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A738E19B-D256-44F8-ACC6-8D1B1476AAA2}" type="datetime1">
              <a:rPr lang="fi-FI" smtClean="0"/>
              <a:t>25.4.2023</a:t>
            </a:fld>
            <a:endParaRPr lang="fi-FI"/>
          </a:p>
        </p:txBody>
      </p:sp>
      <p:sp>
        <p:nvSpPr>
          <p:cNvPr id="6" name="Alatunnisteen paikkamerkki 5"/>
          <p:cNvSpPr>
            <a:spLocks noGrp="1"/>
          </p:cNvSpPr>
          <p:nvPr>
            <p:ph type="ftr" sz="quarter" idx="11"/>
          </p:nvPr>
        </p:nvSpPr>
        <p:spPr/>
        <p:txBody>
          <a:bodyPr/>
          <a:lstStyle/>
          <a:p>
            <a:r>
              <a:rPr lang="fi-FI"/>
              <a:t>Yksikkö/Projekti/Esittäjä | Esityksen otsikko</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8" name="Suorakulmio 7">
            <a:extLst>
              <a:ext uri="{FF2B5EF4-FFF2-40B4-BE49-F238E27FC236}">
                <a16:creationId xmlns:a16="http://schemas.microsoft.com/office/drawing/2014/main" id="{A9D7D629-6A64-49A2-A4F8-B706DCB4D13E}"/>
              </a:ext>
            </a:extLst>
          </p:cNvPr>
          <p:cNvSpPr/>
          <p:nvPr/>
        </p:nvSpPr>
        <p:spPr bwMode="hidden">
          <a:xfrm>
            <a:off x="6912000" y="360000"/>
            <a:ext cx="4914600" cy="5517272"/>
          </a:xfrm>
          <a:prstGeom prst="rect">
            <a:avLst/>
          </a:prstGeom>
          <a:solidFill>
            <a:srgbClr val="009C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tsikko 9">
            <a:extLst>
              <a:ext uri="{FF2B5EF4-FFF2-40B4-BE49-F238E27FC236}">
                <a16:creationId xmlns:a16="http://schemas.microsoft.com/office/drawing/2014/main" id="{0FE787D8-99A6-43C4-A221-9A76FC349A7B}"/>
              </a:ext>
            </a:extLst>
          </p:cNvPr>
          <p:cNvSpPr>
            <a:spLocks noGrp="1"/>
          </p:cNvSpPr>
          <p:nvPr>
            <p:ph type="title"/>
          </p:nvPr>
        </p:nvSpPr>
        <p:spPr>
          <a:xfrm>
            <a:off x="935999" y="378000"/>
            <a:ext cx="5291999" cy="1008000"/>
          </a:xfrm>
        </p:spPr>
        <p:txBody>
          <a:bodyPr/>
          <a:lstStyle/>
          <a:p>
            <a:r>
              <a:rPr lang="fi-FI"/>
              <a:t>Muokkaa perustyyl. napsautt.</a:t>
            </a:r>
            <a:endParaRPr lang="fi-FI" dirty="0"/>
          </a:p>
        </p:txBody>
      </p:sp>
      <p:pic>
        <p:nvPicPr>
          <p:cNvPr id="12" name="Kuva 11">
            <a:extLst>
              <a:ext uri="{FF2B5EF4-FFF2-40B4-BE49-F238E27FC236}">
                <a16:creationId xmlns:a16="http://schemas.microsoft.com/office/drawing/2014/main" id="{EF3AE57A-0A56-414E-8BDE-A049439E6DAD}"/>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726381" y="176926"/>
            <a:ext cx="5489619" cy="5521443"/>
          </a:xfrm>
          <a:prstGeom prst="rect">
            <a:avLst/>
          </a:prstGeom>
        </p:spPr>
      </p:pic>
    </p:spTree>
    <p:extLst>
      <p:ext uri="{BB962C8B-B14F-4D97-AF65-F5344CB8AC3E}">
        <p14:creationId xmlns:p14="http://schemas.microsoft.com/office/powerpoint/2010/main" val="257926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251209" y="1692000"/>
            <a:ext cx="5555391"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5A748200-B28D-437C-B959-06EECCC40635}" type="datetime1">
              <a:rPr lang="fi-FI" smtClean="0"/>
              <a:t>25.4.2023</a:t>
            </a:fld>
            <a:endParaRPr lang="fi-FI"/>
          </a:p>
        </p:txBody>
      </p:sp>
      <p:sp>
        <p:nvSpPr>
          <p:cNvPr id="6" name="Alatunnisteen paikkamerkki 5"/>
          <p:cNvSpPr>
            <a:spLocks noGrp="1"/>
          </p:cNvSpPr>
          <p:nvPr>
            <p:ph type="ftr" sz="quarter" idx="11"/>
          </p:nvPr>
        </p:nvSpPr>
        <p:spPr/>
        <p:txBody>
          <a:bodyPr/>
          <a:lstStyle/>
          <a:p>
            <a:r>
              <a:rPr lang="fi-FI"/>
              <a:t>Yksikkö/Projekti/Esittäjä | Esityksen otsikko</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8" name="Suorakulmio 7">
            <a:extLst>
              <a:ext uri="{FF2B5EF4-FFF2-40B4-BE49-F238E27FC236}">
                <a16:creationId xmlns:a16="http://schemas.microsoft.com/office/drawing/2014/main" id="{A9D7D629-6A64-49A2-A4F8-B706DCB4D13E}"/>
              </a:ext>
            </a:extLst>
          </p:cNvPr>
          <p:cNvSpPr/>
          <p:nvPr/>
        </p:nvSpPr>
        <p:spPr bwMode="hidden">
          <a:xfrm>
            <a:off x="360000" y="360000"/>
            <a:ext cx="4914600" cy="5517272"/>
          </a:xfrm>
          <a:prstGeom prst="rect">
            <a:avLst/>
          </a:prstGeom>
          <a:solidFill>
            <a:srgbClr val="00358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tsikko 9">
            <a:extLst>
              <a:ext uri="{FF2B5EF4-FFF2-40B4-BE49-F238E27FC236}">
                <a16:creationId xmlns:a16="http://schemas.microsoft.com/office/drawing/2014/main" id="{0FE787D8-99A6-43C4-A221-9A76FC349A7B}"/>
              </a:ext>
            </a:extLst>
          </p:cNvPr>
          <p:cNvSpPr>
            <a:spLocks noGrp="1"/>
          </p:cNvSpPr>
          <p:nvPr>
            <p:ph type="title"/>
          </p:nvPr>
        </p:nvSpPr>
        <p:spPr>
          <a:xfrm>
            <a:off x="6251209" y="378000"/>
            <a:ext cx="5555391" cy="1008000"/>
          </a:xfrm>
        </p:spPr>
        <p:txBody>
          <a:bodyPr/>
          <a:lstStyle/>
          <a:p>
            <a:r>
              <a:rPr lang="fi-FI"/>
              <a:t>Muokkaa perustyyl. napsautt.</a:t>
            </a:r>
            <a:endParaRPr lang="fi-FI" dirty="0"/>
          </a:p>
        </p:txBody>
      </p:sp>
      <p:pic>
        <p:nvPicPr>
          <p:cNvPr id="9" name="Kuva 8">
            <a:extLst>
              <a:ext uri="{FF2B5EF4-FFF2-40B4-BE49-F238E27FC236}">
                <a16:creationId xmlns:a16="http://schemas.microsoft.com/office/drawing/2014/main" id="{B0A54A80-B5EB-44B0-9D42-0E0F5BA5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00" y="980728"/>
            <a:ext cx="3865199" cy="4395597"/>
          </a:xfrm>
          <a:prstGeom prst="rect">
            <a:avLst/>
          </a:prstGeom>
        </p:spPr>
      </p:pic>
    </p:spTree>
    <p:extLst>
      <p:ext uri="{BB962C8B-B14F-4D97-AF65-F5344CB8AC3E}">
        <p14:creationId xmlns:p14="http://schemas.microsoft.com/office/powerpoint/2010/main" val="167767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936000" y="1692000"/>
            <a:ext cx="5040000" cy="396000"/>
          </a:xfrm>
        </p:spPr>
        <p:txBody>
          <a:bodyPr anchor="b">
            <a:noAutofit/>
          </a:bodyPr>
          <a:lstStyle>
            <a:lvl1pPr marL="0" indent="0">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4" name="Sisällön paikkamerkki 3"/>
          <p:cNvSpPr>
            <a:spLocks noGrp="1"/>
          </p:cNvSpPr>
          <p:nvPr>
            <p:ph sz="half" idx="2"/>
          </p:nvPr>
        </p:nvSpPr>
        <p:spPr>
          <a:xfrm>
            <a:off x="936000" y="2120396"/>
            <a:ext cx="5040000" cy="3744000"/>
          </a:xfrm>
        </p:spPr>
        <p:txBody>
          <a:bodyPr/>
          <a:lstStyle>
            <a:lvl1pPr>
              <a:defRPr sz="2400"/>
            </a:lvl1pPr>
            <a:lvl2pPr>
              <a:defRPr sz="2000"/>
            </a:lvl2pPr>
            <a:lvl3pPr>
              <a:defRPr sz="1800"/>
            </a:lvl3pPr>
            <a:lvl4pPr>
              <a:defRPr sz="1800"/>
            </a:lvl4pPr>
            <a:lvl5pPr>
              <a:defRPr sz="18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228000" y="1692000"/>
            <a:ext cx="5040000" cy="396000"/>
          </a:xfrm>
        </p:spPr>
        <p:txBody>
          <a:bodyPr anchor="b">
            <a:noAutofit/>
          </a:bodyPr>
          <a:lstStyle>
            <a:lvl1pPr marL="0" indent="0">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6" name="Sisällön paikkamerkki 5"/>
          <p:cNvSpPr>
            <a:spLocks noGrp="1"/>
          </p:cNvSpPr>
          <p:nvPr>
            <p:ph sz="quarter" idx="4"/>
          </p:nvPr>
        </p:nvSpPr>
        <p:spPr>
          <a:xfrm>
            <a:off x="6228000" y="2120396"/>
            <a:ext cx="5040000" cy="3744000"/>
          </a:xfrm>
        </p:spPr>
        <p:txBody>
          <a:bodyPr/>
          <a:lstStyle>
            <a:lvl1pPr>
              <a:defRPr sz="2400"/>
            </a:lvl1pPr>
            <a:lvl2pPr>
              <a:defRPr sz="2000"/>
            </a:lvl2pPr>
            <a:lvl3pPr>
              <a:defRPr sz="1800"/>
            </a:lvl3pPr>
            <a:lvl4pPr>
              <a:defRPr sz="1800"/>
            </a:lvl4pPr>
            <a:lvl5pPr>
              <a:defRPr sz="18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A29EC326-F032-4A6D-85B8-1987387D9185}" type="datetime1">
              <a:rPr lang="fi-FI" smtClean="0"/>
              <a:t>25.4.2023</a:t>
            </a:fld>
            <a:endParaRPr lang="fi-FI"/>
          </a:p>
        </p:txBody>
      </p:sp>
      <p:sp>
        <p:nvSpPr>
          <p:cNvPr id="8" name="Alatunnisteen paikkamerkki 7"/>
          <p:cNvSpPr>
            <a:spLocks noGrp="1"/>
          </p:cNvSpPr>
          <p:nvPr>
            <p:ph type="ftr" sz="quarter" idx="11"/>
          </p:nvPr>
        </p:nvSpPr>
        <p:spPr/>
        <p:txBody>
          <a:bodyPr/>
          <a:lstStyle/>
          <a:p>
            <a:r>
              <a:rPr lang="fi-FI"/>
              <a:t>Yksikkö/Projekti/Esittäjä | Esityksen otsikko</a:t>
            </a:r>
          </a:p>
        </p:txBody>
      </p:sp>
      <p:sp>
        <p:nvSpPr>
          <p:cNvPr id="9" name="Dian numeron paikkamerkki 8"/>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256275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ail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717E30-B897-409A-A1F9-0C18811914A9}"/>
              </a:ext>
            </a:extLst>
          </p:cNvPr>
          <p:cNvSpPr>
            <a:spLocks noGrp="1"/>
          </p:cNvSpPr>
          <p:nvPr>
            <p:ph type="title"/>
          </p:nvPr>
        </p:nvSpPr>
        <p:spPr>
          <a:xfrm>
            <a:off x="935999" y="828000"/>
            <a:ext cx="4320000" cy="792000"/>
          </a:xfrm>
        </p:spPr>
        <p:txBody>
          <a:bodyPr/>
          <a:lstStyle>
            <a:lvl1pPr>
              <a:lnSpc>
                <a:spcPct val="100000"/>
              </a:lnSpc>
              <a:defRPr sz="2400"/>
            </a:lvl1pPr>
          </a:lstStyle>
          <a:p>
            <a:r>
              <a:rPr lang="fi-FI"/>
              <a:t>Muokkaa perustyyl. napsautt.</a:t>
            </a:r>
            <a:endParaRPr lang="fi-FI" dirty="0"/>
          </a:p>
        </p:txBody>
      </p:sp>
      <p:sp>
        <p:nvSpPr>
          <p:cNvPr id="6" name="Sisällön paikkamerkki 5"/>
          <p:cNvSpPr>
            <a:spLocks noGrp="1"/>
          </p:cNvSpPr>
          <p:nvPr>
            <p:ph sz="quarter" idx="4"/>
          </p:nvPr>
        </p:nvSpPr>
        <p:spPr>
          <a:xfrm>
            <a:off x="936000" y="1692000"/>
            <a:ext cx="4320000" cy="3537200"/>
          </a:xfrm>
        </p:spPr>
        <p:txBody>
          <a:bodyPr/>
          <a:lstStyle>
            <a:lvl1pPr marL="180000" indent="-180000">
              <a:buClr>
                <a:srgbClr val="009CDB"/>
              </a:buClr>
              <a:buFont typeface="Arial" panose="020B0604020202020204" pitchFamily="34" charset="0"/>
              <a:buChar char="•"/>
              <a:defRPr sz="1600"/>
            </a:lvl1pPr>
            <a:lvl2pPr marL="360000" indent="-180000">
              <a:buClr>
                <a:srgbClr val="009CDB"/>
              </a:buClr>
              <a:buFont typeface="Arial" panose="020B0604020202020204" pitchFamily="34" charset="0"/>
              <a:buChar char="•"/>
              <a:defRPr sz="1600"/>
            </a:lvl2pPr>
            <a:lvl3pPr marL="540000" indent="-180000">
              <a:buClr>
                <a:srgbClr val="009CDB"/>
              </a:buClr>
              <a:buFont typeface="Arial" panose="020B0604020202020204" pitchFamily="34" charset="0"/>
              <a:buChar char="•"/>
              <a:defRPr sz="1600"/>
            </a:lvl3pPr>
            <a:lvl4pPr marL="720000" indent="-180000">
              <a:buClr>
                <a:srgbClr val="009CDB"/>
              </a:buClr>
              <a:buFont typeface="Arial" panose="020B0604020202020204" pitchFamily="34" charset="0"/>
              <a:buChar char="•"/>
              <a:defRPr sz="1600"/>
            </a:lvl4pPr>
            <a:lvl5pPr marL="900000" indent="-180000">
              <a:buClr>
                <a:srgbClr val="009CDB"/>
              </a:buClr>
              <a:buFont typeface="Arial" panose="020B0604020202020204" pitchFamily="34" charset="0"/>
              <a:buChar char="•"/>
              <a:defRPr sz="16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912000" y="828000"/>
            <a:ext cx="4320000" cy="792088"/>
          </a:xfrm>
        </p:spPr>
        <p:txBody>
          <a:bodyPr anchor="b">
            <a:noAutofit/>
          </a:bodyPr>
          <a:lstStyle>
            <a:lvl1pPr marL="0" indent="0">
              <a:spcAft>
                <a:spcPts val="0"/>
              </a:spcAft>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11" name="Sisällön paikkamerkki 3">
            <a:extLst>
              <a:ext uri="{FF2B5EF4-FFF2-40B4-BE49-F238E27FC236}">
                <a16:creationId xmlns:a16="http://schemas.microsoft.com/office/drawing/2014/main" id="{F589741B-3B6F-4594-A3EF-47E9AD3C93AF}"/>
              </a:ext>
            </a:extLst>
          </p:cNvPr>
          <p:cNvSpPr>
            <a:spLocks noGrp="1"/>
          </p:cNvSpPr>
          <p:nvPr>
            <p:ph sz="half" idx="13"/>
          </p:nvPr>
        </p:nvSpPr>
        <p:spPr>
          <a:xfrm>
            <a:off x="6912000" y="1692000"/>
            <a:ext cx="4319999" cy="3538214"/>
          </a:xfrm>
        </p:spPr>
        <p:txBody>
          <a:bodyPr/>
          <a:lstStyle>
            <a:lvl1pPr marL="180000" indent="-180000">
              <a:defRPr sz="1600"/>
            </a:lvl1pPr>
            <a:lvl2pPr marL="360000" indent="-180000">
              <a:defRPr sz="1600"/>
            </a:lvl2pPr>
            <a:lvl3pPr marL="540000" indent="-180000">
              <a:buClr>
                <a:srgbClr val="009CDB"/>
              </a:buClr>
              <a:buFont typeface="Arial" panose="020B0604020202020204" pitchFamily="34" charset="0"/>
              <a:buChar char="•"/>
              <a:defRPr sz="1600"/>
            </a:lvl3pPr>
            <a:lvl4pPr marL="720000" indent="-180000">
              <a:buClr>
                <a:srgbClr val="009CDB"/>
              </a:buClr>
              <a:buFont typeface="Arial" panose="020B0604020202020204" pitchFamily="34" charset="0"/>
              <a:buChar char="•"/>
              <a:defRPr sz="1600"/>
            </a:lvl4pPr>
            <a:lvl5pPr marL="900000" indent="-180000">
              <a:buClr>
                <a:srgbClr val="009CDB"/>
              </a:buClr>
              <a:buFont typeface="Arial" panose="020B0604020202020204" pitchFamily="34" charset="0"/>
              <a:buChar char="•"/>
              <a:defRPr sz="16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66595D6B-3C5B-4EAA-84D9-587C8E744916}" type="datetime1">
              <a:rPr lang="fi-FI" smtClean="0"/>
              <a:t>25.4.2023</a:t>
            </a:fld>
            <a:endParaRPr lang="fi-FI"/>
          </a:p>
        </p:txBody>
      </p:sp>
      <p:sp>
        <p:nvSpPr>
          <p:cNvPr id="8" name="Alatunnisteen paikkamerkki 7"/>
          <p:cNvSpPr>
            <a:spLocks noGrp="1"/>
          </p:cNvSpPr>
          <p:nvPr>
            <p:ph type="ftr" sz="quarter" idx="11"/>
          </p:nvPr>
        </p:nvSpPr>
        <p:spPr/>
        <p:txBody>
          <a:bodyPr/>
          <a:lstStyle/>
          <a:p>
            <a:r>
              <a:rPr lang="fi-FI"/>
              <a:t>Yksikkö/Projekti/Esittäjä | Esityksen otsikko</a:t>
            </a:r>
          </a:p>
        </p:txBody>
      </p:sp>
      <p:sp>
        <p:nvSpPr>
          <p:cNvPr id="9" name="Dian numeron paikkamerkki 8"/>
          <p:cNvSpPr>
            <a:spLocks noGrp="1"/>
          </p:cNvSpPr>
          <p:nvPr>
            <p:ph type="sldNum" sz="quarter" idx="12"/>
          </p:nvPr>
        </p:nvSpPr>
        <p:spPr/>
        <p:txBody>
          <a:bodyPr/>
          <a:lstStyle/>
          <a:p>
            <a:fld id="{E38D8271-015E-4BD9-B1A3-A057F5E8F4AB}" type="slidenum">
              <a:rPr lang="fi-FI" smtClean="0"/>
              <a:t>‹#›</a:t>
            </a:fld>
            <a:endParaRPr lang="fi-FI"/>
          </a:p>
        </p:txBody>
      </p:sp>
      <p:cxnSp>
        <p:nvCxnSpPr>
          <p:cNvPr id="10" name="Suora yhdysviiva 9">
            <a:extLst>
              <a:ext uri="{FF2B5EF4-FFF2-40B4-BE49-F238E27FC236}">
                <a16:creationId xmlns:a16="http://schemas.microsoft.com/office/drawing/2014/main" id="{77FDF3C5-D94B-476A-A6C1-DB6382139E8E}"/>
              </a:ext>
            </a:extLst>
          </p:cNvPr>
          <p:cNvCxnSpPr>
            <a:cxnSpLocks/>
          </p:cNvCxnSpPr>
          <p:nvPr/>
        </p:nvCxnSpPr>
        <p:spPr>
          <a:xfrm>
            <a:off x="6096000" y="836712"/>
            <a:ext cx="0" cy="446818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1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kohta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9BB7E040-C00B-430D-A5D4-D51B1AA7B33C}" type="datetime1">
              <a:rPr lang="fi-FI" smtClean="0"/>
              <a:t>25.4.2023</a:t>
            </a:fld>
            <a:endParaRPr lang="fi-FI"/>
          </a:p>
        </p:txBody>
      </p:sp>
      <p:sp>
        <p:nvSpPr>
          <p:cNvPr id="6" name="Alatunnisteen paikkamerkki 5"/>
          <p:cNvSpPr>
            <a:spLocks noGrp="1"/>
          </p:cNvSpPr>
          <p:nvPr>
            <p:ph type="ftr" sz="quarter" idx="11"/>
          </p:nvPr>
        </p:nvSpPr>
        <p:spPr/>
        <p:txBody>
          <a:bodyPr/>
          <a:lstStyle/>
          <a:p>
            <a:r>
              <a:rPr lang="fi-FI"/>
              <a:t>Yksikkö/Projekti/Esittäjä | Esityksen otsikko</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a:t>Muokkaa perustyyl. napsautt.</a:t>
            </a:r>
          </a:p>
        </p:txBody>
      </p:sp>
      <p:sp>
        <p:nvSpPr>
          <p:cNvPr id="3" name="Tekstin paikkamerkki 2">
            <a:extLst>
              <a:ext uri="{FF2B5EF4-FFF2-40B4-BE49-F238E27FC236}">
                <a16:creationId xmlns:a16="http://schemas.microsoft.com/office/drawing/2014/main" id="{3BE73736-6EA4-4426-936B-511BFC15417A}"/>
              </a:ext>
            </a:extLst>
          </p:cNvPr>
          <p:cNvSpPr>
            <a:spLocks noGrp="1"/>
          </p:cNvSpPr>
          <p:nvPr>
            <p:ph type="body" sz="quarter" idx="17" hasCustomPrompt="1"/>
          </p:nvPr>
        </p:nvSpPr>
        <p:spPr>
          <a:xfrm>
            <a:off x="935999" y="1646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160000" y="164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6" name="Tekstin paikkamerkki 2">
            <a:extLst>
              <a:ext uri="{FF2B5EF4-FFF2-40B4-BE49-F238E27FC236}">
                <a16:creationId xmlns:a16="http://schemas.microsoft.com/office/drawing/2014/main" id="{73CE68F0-C00E-434E-84FC-0AAF6CD23921}"/>
              </a:ext>
            </a:extLst>
          </p:cNvPr>
          <p:cNvSpPr>
            <a:spLocks noGrp="1"/>
          </p:cNvSpPr>
          <p:nvPr>
            <p:ph type="body" sz="quarter" idx="18" hasCustomPrompt="1"/>
          </p:nvPr>
        </p:nvSpPr>
        <p:spPr>
          <a:xfrm>
            <a:off x="924902" y="2726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2160000" y="272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7" name="Tekstin paikkamerkki 2">
            <a:extLst>
              <a:ext uri="{FF2B5EF4-FFF2-40B4-BE49-F238E27FC236}">
                <a16:creationId xmlns:a16="http://schemas.microsoft.com/office/drawing/2014/main" id="{B3BAF629-2B1F-4DE1-91FD-CE0F737B3E37}"/>
              </a:ext>
            </a:extLst>
          </p:cNvPr>
          <p:cNvSpPr>
            <a:spLocks noGrp="1"/>
          </p:cNvSpPr>
          <p:nvPr>
            <p:ph type="body" sz="quarter" idx="19" hasCustomPrompt="1"/>
          </p:nvPr>
        </p:nvSpPr>
        <p:spPr>
          <a:xfrm>
            <a:off x="913805" y="3842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160000" y="384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8" name="Tekstin paikkamerkki 2">
            <a:extLst>
              <a:ext uri="{FF2B5EF4-FFF2-40B4-BE49-F238E27FC236}">
                <a16:creationId xmlns:a16="http://schemas.microsoft.com/office/drawing/2014/main" id="{062EEE4C-B691-4B0A-89F7-7EE6238F3F9B}"/>
              </a:ext>
            </a:extLst>
          </p:cNvPr>
          <p:cNvSpPr>
            <a:spLocks noGrp="1"/>
          </p:cNvSpPr>
          <p:nvPr>
            <p:ph type="body" sz="quarter" idx="20" hasCustomPrompt="1"/>
          </p:nvPr>
        </p:nvSpPr>
        <p:spPr>
          <a:xfrm>
            <a:off x="902708" y="4922016"/>
            <a:ext cx="936000" cy="936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2160000" y="492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Tree>
    <p:extLst>
      <p:ext uri="{BB962C8B-B14F-4D97-AF65-F5344CB8AC3E}">
        <p14:creationId xmlns:p14="http://schemas.microsoft.com/office/powerpoint/2010/main" val="77245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elikentt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EFD5FE6C-254C-4E9D-8348-88602601FFBD}" type="datetime1">
              <a:rPr lang="fi-FI" smtClean="0"/>
              <a:t>25.4.2023</a:t>
            </a:fld>
            <a:endParaRPr lang="fi-FI"/>
          </a:p>
        </p:txBody>
      </p:sp>
      <p:sp>
        <p:nvSpPr>
          <p:cNvPr id="6" name="Alatunnisteen paikkamerkki 5"/>
          <p:cNvSpPr>
            <a:spLocks noGrp="1"/>
          </p:cNvSpPr>
          <p:nvPr>
            <p:ph type="ftr" sz="quarter" idx="11"/>
          </p:nvPr>
        </p:nvSpPr>
        <p:spPr/>
        <p:txBody>
          <a:bodyPr/>
          <a:lstStyle/>
          <a:p>
            <a:r>
              <a:rPr lang="fi-FI"/>
              <a:t>Yksikkö/Projekti/Esittäjä | Esityksen otsikko</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a:t>Muokkaa perustyyl. napsautt.</a:t>
            </a:r>
          </a:p>
        </p:txBody>
      </p:sp>
      <p:cxnSp>
        <p:nvCxnSpPr>
          <p:cNvPr id="18" name="Suora yhdysviiva 17">
            <a:extLst>
              <a:ext uri="{FF2B5EF4-FFF2-40B4-BE49-F238E27FC236}">
                <a16:creationId xmlns:a16="http://schemas.microsoft.com/office/drawing/2014/main" id="{D96CDDF2-92A5-47E3-84F3-82C5BC70DE7E}"/>
              </a:ext>
            </a:extLst>
          </p:cNvPr>
          <p:cNvCxnSpPr/>
          <p:nvPr/>
        </p:nvCxnSpPr>
        <p:spPr>
          <a:xfrm>
            <a:off x="6096000" y="1740892"/>
            <a:ext cx="0" cy="356400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C05F9869-3C0C-4D7B-BF00-F3D190C36440}"/>
              </a:ext>
            </a:extLst>
          </p:cNvPr>
          <p:cNvCxnSpPr>
            <a:cxnSpLocks/>
          </p:cNvCxnSpPr>
          <p:nvPr/>
        </p:nvCxnSpPr>
        <p:spPr>
          <a:xfrm flipH="1">
            <a:off x="936000" y="3429000"/>
            <a:ext cx="10332000" cy="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sp>
        <p:nvSpPr>
          <p:cNvPr id="34" name="Tekstin paikkamerkki 2">
            <a:extLst>
              <a:ext uri="{FF2B5EF4-FFF2-40B4-BE49-F238E27FC236}">
                <a16:creationId xmlns:a16="http://schemas.microsoft.com/office/drawing/2014/main" id="{0CEA7BB7-2206-476B-BBB9-D870A7805ABF}"/>
              </a:ext>
            </a:extLst>
          </p:cNvPr>
          <p:cNvSpPr>
            <a:spLocks noGrp="1"/>
          </p:cNvSpPr>
          <p:nvPr>
            <p:ph type="body" sz="quarter" idx="17" hasCustomPrompt="1"/>
          </p:nvPr>
        </p:nvSpPr>
        <p:spPr>
          <a:xfrm>
            <a:off x="1095653" y="1836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793326" y="1843545"/>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5" name="Tekstin paikkamerkki 2">
            <a:extLst>
              <a:ext uri="{FF2B5EF4-FFF2-40B4-BE49-F238E27FC236}">
                <a16:creationId xmlns:a16="http://schemas.microsoft.com/office/drawing/2014/main" id="{65EBFB55-A8BC-4F66-8A78-02C8B84E4B10}"/>
              </a:ext>
            </a:extLst>
          </p:cNvPr>
          <p:cNvSpPr>
            <a:spLocks noGrp="1"/>
          </p:cNvSpPr>
          <p:nvPr>
            <p:ph type="body" sz="quarter" idx="18" hasCustomPrompt="1"/>
          </p:nvPr>
        </p:nvSpPr>
        <p:spPr>
          <a:xfrm>
            <a:off x="6480000" y="1836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8123999" y="1842557"/>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6" name="Tekstin paikkamerkki 2">
            <a:extLst>
              <a:ext uri="{FF2B5EF4-FFF2-40B4-BE49-F238E27FC236}">
                <a16:creationId xmlns:a16="http://schemas.microsoft.com/office/drawing/2014/main" id="{80388AF2-42A6-4B60-BD27-EA53188A55A8}"/>
              </a:ext>
            </a:extLst>
          </p:cNvPr>
          <p:cNvSpPr>
            <a:spLocks noGrp="1"/>
          </p:cNvSpPr>
          <p:nvPr>
            <p:ph type="body" sz="quarter" idx="19" hasCustomPrompt="1"/>
          </p:nvPr>
        </p:nvSpPr>
        <p:spPr>
          <a:xfrm>
            <a:off x="1116000" y="3888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793326" y="3886544"/>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7" name="Tekstin paikkamerkki 2">
            <a:extLst>
              <a:ext uri="{FF2B5EF4-FFF2-40B4-BE49-F238E27FC236}">
                <a16:creationId xmlns:a16="http://schemas.microsoft.com/office/drawing/2014/main" id="{6DFE37D0-2C7D-4C6E-8BE0-57AB92533800}"/>
              </a:ext>
            </a:extLst>
          </p:cNvPr>
          <p:cNvSpPr>
            <a:spLocks noGrp="1"/>
          </p:cNvSpPr>
          <p:nvPr>
            <p:ph type="body" sz="quarter" idx="20" hasCustomPrompt="1"/>
          </p:nvPr>
        </p:nvSpPr>
        <p:spPr>
          <a:xfrm>
            <a:off x="6478560" y="3888000"/>
            <a:ext cx="1260000" cy="1260000"/>
          </a:xfrm>
          <a:prstGeom prst="ellipse">
            <a:avLst/>
          </a:prstGeom>
          <a:solidFill>
            <a:srgbClr val="009CDB"/>
          </a:solidFill>
        </p:spPr>
        <p:txBody>
          <a:bodyPr anchor="ctr"/>
          <a:lstStyle>
            <a:lvl1pPr marL="0" indent="0" algn="ctr">
              <a:buNone/>
              <a:defRPr>
                <a:solidFill>
                  <a:srgbClr val="003580"/>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8123999" y="3888000"/>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Tree>
    <p:extLst>
      <p:ext uri="{BB962C8B-B14F-4D97-AF65-F5344CB8AC3E}">
        <p14:creationId xmlns:p14="http://schemas.microsoft.com/office/powerpoint/2010/main" val="104060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Nosto">
    <p:bg>
      <p:bgPr>
        <a:solidFill>
          <a:srgbClr val="00358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FFFFFF"/>
                </a:solidFill>
              </a:defRPr>
            </a:lvl1pPr>
          </a:lstStyle>
          <a:p>
            <a:r>
              <a:rPr lang="fi-FI"/>
              <a:t>Muokkaa perustyyl. napsautt.</a:t>
            </a:r>
          </a:p>
        </p:txBody>
      </p:sp>
      <p:pic>
        <p:nvPicPr>
          <p:cNvPr id="7" name="Kuva 6">
            <a:extLst>
              <a:ext uri="{FF2B5EF4-FFF2-40B4-BE49-F238E27FC236}">
                <a16:creationId xmlns:a16="http://schemas.microsoft.com/office/drawing/2014/main" id="{ABCDC525-326E-402D-BAB0-31223928766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6000" y="5542632"/>
            <a:ext cx="1350000" cy="540000"/>
          </a:xfrm>
          <a:prstGeom prst="rect">
            <a:avLst/>
          </a:prstGeom>
        </p:spPr>
      </p:pic>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2DCDCBE4-02AE-44D8-9C62-80506C6692AE}"/>
              </a:ext>
            </a:extLst>
          </p:cNvPr>
          <p:cNvSpPr>
            <a:spLocks noGrp="1"/>
          </p:cNvSpPr>
          <p:nvPr>
            <p:ph type="dt" sz="half" idx="10"/>
          </p:nvPr>
        </p:nvSpPr>
        <p:spPr/>
        <p:txBody>
          <a:bodyPr/>
          <a:lstStyle>
            <a:lvl1pPr>
              <a:defRPr>
                <a:noFill/>
              </a:defRPr>
            </a:lvl1pPr>
          </a:lstStyle>
          <a:p>
            <a:fld id="{11DF598E-CABA-4515-9525-60CE18B90674}" type="datetime1">
              <a:rPr lang="fi-FI" smtClean="0"/>
              <a:t>25.4.2023</a:t>
            </a:fld>
            <a:endParaRPr lang="fi-FI"/>
          </a:p>
        </p:txBody>
      </p:sp>
      <p:sp>
        <p:nvSpPr>
          <p:cNvPr id="4" name="Alatunnisteen paikkamerkki 3">
            <a:extLst>
              <a:ext uri="{FF2B5EF4-FFF2-40B4-BE49-F238E27FC236}">
                <a16:creationId xmlns:a16="http://schemas.microsoft.com/office/drawing/2014/main" id="{E79D9E9F-FE68-48A6-9208-FDB62472FA63}"/>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5" name="Dian numeron paikkamerkki 4">
            <a:extLst>
              <a:ext uri="{FF2B5EF4-FFF2-40B4-BE49-F238E27FC236}">
                <a16:creationId xmlns:a16="http://schemas.microsoft.com/office/drawing/2014/main" id="{78333B1A-930A-44DB-8C9C-FBA632FF192B}"/>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717653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osto 2">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003580"/>
                </a:solidFill>
              </a:defRPr>
            </a:lvl1pPr>
          </a:lstStyle>
          <a:p>
            <a:r>
              <a:rPr lang="fi-FI"/>
              <a:t>Muokkaa perustyyl. napsautt.</a:t>
            </a:r>
            <a:endParaRPr lang="fi-FI" dirty="0"/>
          </a:p>
        </p:txBody>
      </p:sp>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6000" y="5544000"/>
            <a:ext cx="1350000" cy="540000"/>
          </a:xfrm>
          <a:prstGeom prst="rect">
            <a:avLst/>
          </a:prstGeom>
        </p:spPr>
      </p:pic>
      <p:sp>
        <p:nvSpPr>
          <p:cNvPr id="3" name="Päivämäärän paikkamerkki 2">
            <a:extLst>
              <a:ext uri="{FF2B5EF4-FFF2-40B4-BE49-F238E27FC236}">
                <a16:creationId xmlns:a16="http://schemas.microsoft.com/office/drawing/2014/main" id="{3DA2E7E4-DEEF-4193-BA82-336DF178ECF0}"/>
              </a:ext>
            </a:extLst>
          </p:cNvPr>
          <p:cNvSpPr>
            <a:spLocks noGrp="1"/>
          </p:cNvSpPr>
          <p:nvPr>
            <p:ph type="dt" sz="half" idx="10"/>
          </p:nvPr>
        </p:nvSpPr>
        <p:spPr/>
        <p:txBody>
          <a:bodyPr/>
          <a:lstStyle>
            <a:lvl1pPr>
              <a:defRPr>
                <a:noFill/>
              </a:defRPr>
            </a:lvl1pPr>
          </a:lstStyle>
          <a:p>
            <a:fld id="{5C09D9F8-826F-415A-9C04-2DAF3AEC2D88}" type="datetime1">
              <a:rPr lang="fi-FI" smtClean="0"/>
              <a:t>25.4.2023</a:t>
            </a:fld>
            <a:endParaRPr lang="fi-FI"/>
          </a:p>
        </p:txBody>
      </p:sp>
      <p:sp>
        <p:nvSpPr>
          <p:cNvPr id="4" name="Alatunnisteen paikkamerkki 3">
            <a:extLst>
              <a:ext uri="{FF2B5EF4-FFF2-40B4-BE49-F238E27FC236}">
                <a16:creationId xmlns:a16="http://schemas.microsoft.com/office/drawing/2014/main" id="{79D827EB-6F8E-4BF8-BFCA-1921FA63FEDA}"/>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5" name="Dian numeron paikkamerkki 4">
            <a:extLst>
              <a:ext uri="{FF2B5EF4-FFF2-40B4-BE49-F238E27FC236}">
                <a16:creationId xmlns:a16="http://schemas.microsoft.com/office/drawing/2014/main" id="{45382AF4-8AE5-4035-9C61-07B792C50836}"/>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20991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009CDB"/>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003580"/>
                </a:solidFill>
              </a:defRPr>
            </a:lvl1pPr>
          </a:lstStyle>
          <a:p>
            <a:r>
              <a:rPr lang="fi-FI"/>
              <a:t>Muokkaa perustyyl. napsautt.</a:t>
            </a:r>
          </a:p>
        </p:txBody>
      </p:sp>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6000" y="5544000"/>
            <a:ext cx="1350000" cy="540000"/>
          </a:xfrm>
          <a:prstGeom prst="rect">
            <a:avLst/>
          </a:prstGeom>
        </p:spPr>
      </p:pic>
      <p:sp>
        <p:nvSpPr>
          <p:cNvPr id="3" name="Päivämäärän paikkamerkki 2">
            <a:extLst>
              <a:ext uri="{FF2B5EF4-FFF2-40B4-BE49-F238E27FC236}">
                <a16:creationId xmlns:a16="http://schemas.microsoft.com/office/drawing/2014/main" id="{6B587EB5-7DF3-4BFA-95BD-5CAD8489BCFD}"/>
              </a:ext>
            </a:extLst>
          </p:cNvPr>
          <p:cNvSpPr>
            <a:spLocks noGrp="1"/>
          </p:cNvSpPr>
          <p:nvPr>
            <p:ph type="dt" sz="half" idx="10"/>
          </p:nvPr>
        </p:nvSpPr>
        <p:spPr/>
        <p:txBody>
          <a:bodyPr/>
          <a:lstStyle>
            <a:lvl1pPr>
              <a:defRPr>
                <a:noFill/>
              </a:defRPr>
            </a:lvl1pPr>
          </a:lstStyle>
          <a:p>
            <a:fld id="{1D17BDF9-13BB-4446-A374-FB2428A54F70}" type="datetime1">
              <a:rPr lang="fi-FI" smtClean="0"/>
              <a:t>25.4.2023</a:t>
            </a:fld>
            <a:endParaRPr lang="fi-FI"/>
          </a:p>
        </p:txBody>
      </p:sp>
      <p:sp>
        <p:nvSpPr>
          <p:cNvPr id="4" name="Alatunnisteen paikkamerkki 3">
            <a:extLst>
              <a:ext uri="{FF2B5EF4-FFF2-40B4-BE49-F238E27FC236}">
                <a16:creationId xmlns:a16="http://schemas.microsoft.com/office/drawing/2014/main" id="{01FEC9AC-D6B7-4504-AB65-42E4BCCE304A}"/>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5" name="Dian numeron paikkamerkki 4">
            <a:extLst>
              <a:ext uri="{FF2B5EF4-FFF2-40B4-BE49-F238E27FC236}">
                <a16:creationId xmlns:a16="http://schemas.microsoft.com/office/drawing/2014/main" id="{9BDDB86B-F1EC-4CAC-B9F5-4E908F854876}"/>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292179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Nosto kuvalla">
    <p:bg>
      <p:bgPr>
        <a:solidFill>
          <a:srgbClr val="003580"/>
        </a:solidFill>
        <a:effectLst/>
      </p:bgPr>
    </p:bg>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C45605A4-C668-4678-B214-AD8CC89AE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927" y="255757"/>
            <a:ext cx="6309907" cy="6346486"/>
          </a:xfrm>
          <a:prstGeom prst="rect">
            <a:avLst/>
          </a:prstGeom>
        </p:spPr>
      </p:pic>
      <p:sp>
        <p:nvSpPr>
          <p:cNvPr id="2" name="Otsikko 1"/>
          <p:cNvSpPr>
            <a:spLocks noGrp="1"/>
          </p:cNvSpPr>
          <p:nvPr>
            <p:ph type="title"/>
          </p:nvPr>
        </p:nvSpPr>
        <p:spPr>
          <a:xfrm>
            <a:off x="930204" y="1844824"/>
            <a:ext cx="5387469" cy="2664296"/>
          </a:xfrm>
        </p:spPr>
        <p:txBody>
          <a:bodyPr anchor="t"/>
          <a:lstStyle>
            <a:lvl1pPr algn="l">
              <a:defRPr sz="2800">
                <a:solidFill>
                  <a:srgbClr val="FFFFFF"/>
                </a:solidFill>
              </a:defRPr>
            </a:lvl1pPr>
          </a:lstStyle>
          <a:p>
            <a:r>
              <a:rPr lang="fi-FI"/>
              <a:t>Muokkaa perustyyl. napsautt.</a:t>
            </a:r>
          </a:p>
        </p:txBody>
      </p:sp>
      <p:pic>
        <p:nvPicPr>
          <p:cNvPr id="7" name="Kuva 6">
            <a:extLst>
              <a:ext uri="{FF2B5EF4-FFF2-40B4-BE49-F238E27FC236}">
                <a16:creationId xmlns:a16="http://schemas.microsoft.com/office/drawing/2014/main" id="{ABCDC525-326E-402D-BAB0-31223928766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36000" y="5542632"/>
            <a:ext cx="1350000" cy="540000"/>
          </a:xfrm>
          <a:prstGeom prst="rect">
            <a:avLst/>
          </a:prstGeom>
        </p:spPr>
      </p:pic>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7496009E-D81D-4D7F-9DC9-1E064CC85230}"/>
              </a:ext>
            </a:extLst>
          </p:cNvPr>
          <p:cNvSpPr>
            <a:spLocks noGrp="1"/>
          </p:cNvSpPr>
          <p:nvPr>
            <p:ph type="dt" sz="half" idx="10"/>
          </p:nvPr>
        </p:nvSpPr>
        <p:spPr/>
        <p:txBody>
          <a:bodyPr/>
          <a:lstStyle>
            <a:lvl1pPr>
              <a:defRPr>
                <a:noFill/>
              </a:defRPr>
            </a:lvl1pPr>
          </a:lstStyle>
          <a:p>
            <a:fld id="{6E5CBED0-030F-4650-8D14-3D8E16FA7C23}" type="datetime1">
              <a:rPr lang="fi-FI" smtClean="0"/>
              <a:t>25.4.2023</a:t>
            </a:fld>
            <a:endParaRPr lang="fi-FI"/>
          </a:p>
        </p:txBody>
      </p:sp>
      <p:sp>
        <p:nvSpPr>
          <p:cNvPr id="4" name="Alatunnisteen paikkamerkki 3">
            <a:extLst>
              <a:ext uri="{FF2B5EF4-FFF2-40B4-BE49-F238E27FC236}">
                <a16:creationId xmlns:a16="http://schemas.microsoft.com/office/drawing/2014/main" id="{A0DDA2FB-92CD-420D-851E-95270758719A}"/>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5" name="Dian numeron paikkamerkki 4">
            <a:extLst>
              <a:ext uri="{FF2B5EF4-FFF2-40B4-BE49-F238E27FC236}">
                <a16:creationId xmlns:a16="http://schemas.microsoft.com/office/drawing/2014/main" id="{5D3EC42C-44D8-417A-8174-1C58F6DE834E}"/>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05546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bwMode="black">
          <a:xfrm>
            <a:off x="935999" y="377812"/>
            <a:ext cx="10332000" cy="1008000"/>
          </a:xfrm>
        </p:spPr>
        <p:txBody>
          <a:bodyPr anchor="b"/>
          <a:lstStyle/>
          <a:p>
            <a:r>
              <a:rPr lang="fi-FI"/>
              <a:t>Muokkaa perustyyl. napsautt.</a:t>
            </a:r>
            <a:endParaRPr lang="fi-FI" dirty="0"/>
          </a:p>
        </p:txBody>
      </p:sp>
      <p:sp>
        <p:nvSpPr>
          <p:cNvPr id="3" name="Sisällön paikkamerkki 2"/>
          <p:cNvSpPr>
            <a:spLocks noGrp="1"/>
          </p:cNvSpPr>
          <p:nvPr>
            <p:ph idx="1"/>
          </p:nvPr>
        </p:nvSpPr>
        <p:spPr>
          <a:xfrm>
            <a:off x="935998" y="1692000"/>
            <a:ext cx="10332000" cy="417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2A96FECE-A29F-419D-9586-B1B9473D716D}" type="datetime1">
              <a:rPr lang="fi-FI" smtClean="0"/>
              <a:t>25.4.2023</a:t>
            </a:fld>
            <a:endParaRPr lang="fi-FI"/>
          </a:p>
        </p:txBody>
      </p:sp>
      <p:sp>
        <p:nvSpPr>
          <p:cNvPr id="5" name="Alatunnisteen paikkamerkki 4"/>
          <p:cNvSpPr>
            <a:spLocks noGrp="1"/>
          </p:cNvSpPr>
          <p:nvPr>
            <p:ph type="ftr" sz="quarter" idx="11"/>
          </p:nvPr>
        </p:nvSpPr>
        <p:spPr/>
        <p:txBody>
          <a:bodyPr/>
          <a:lstStyle/>
          <a:p>
            <a:r>
              <a:rPr lang="fi-FI"/>
              <a:t>Yksikkö/Projekti/Esittäjä | Esityksen otsikko</a:t>
            </a:r>
          </a:p>
        </p:txBody>
      </p:sp>
      <p:sp>
        <p:nvSpPr>
          <p:cNvPr id="6" name="Dian numeron paikkamerkki 5"/>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809961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osto kuvalla 2">
    <p:bg>
      <p:bgPr>
        <a:solidFill>
          <a:srgbClr val="E2E2E2"/>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6000" y="5544000"/>
            <a:ext cx="1350000" cy="540000"/>
          </a:xfrm>
          <a:prstGeom prst="rect">
            <a:avLst/>
          </a:prstGeom>
        </p:spPr>
      </p:pic>
      <p:sp>
        <p:nvSpPr>
          <p:cNvPr id="14" name="Otsikko 1">
            <a:extLst>
              <a:ext uri="{FF2B5EF4-FFF2-40B4-BE49-F238E27FC236}">
                <a16:creationId xmlns:a16="http://schemas.microsoft.com/office/drawing/2014/main" id="{BD18113F-F885-45F3-A170-89A2D6EA35AC}"/>
              </a:ext>
            </a:extLst>
          </p:cNvPr>
          <p:cNvSpPr>
            <a:spLocks noGrp="1"/>
          </p:cNvSpPr>
          <p:nvPr>
            <p:ph type="title"/>
          </p:nvPr>
        </p:nvSpPr>
        <p:spPr>
          <a:xfrm>
            <a:off x="930204" y="1844824"/>
            <a:ext cx="5387469" cy="2664296"/>
          </a:xfrm>
        </p:spPr>
        <p:txBody>
          <a:bodyPr anchor="t"/>
          <a:lstStyle>
            <a:lvl1pPr algn="l">
              <a:defRPr sz="2800">
                <a:solidFill>
                  <a:schemeClr val="tx2"/>
                </a:solidFill>
              </a:defRPr>
            </a:lvl1pPr>
          </a:lstStyle>
          <a:p>
            <a:r>
              <a:rPr lang="fi-FI"/>
              <a:t>Muokkaa perustyyl. napsautt.</a:t>
            </a:r>
          </a:p>
        </p:txBody>
      </p:sp>
      <p:pic>
        <p:nvPicPr>
          <p:cNvPr id="15" name="Kuva 14">
            <a:extLst>
              <a:ext uri="{FF2B5EF4-FFF2-40B4-BE49-F238E27FC236}">
                <a16:creationId xmlns:a16="http://schemas.microsoft.com/office/drawing/2014/main" id="{466AD257-6F55-4E92-AB4D-E1B96913E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722" y="1306749"/>
            <a:ext cx="3865199" cy="4395597"/>
          </a:xfrm>
          <a:prstGeom prst="rect">
            <a:avLst/>
          </a:prstGeom>
        </p:spPr>
      </p:pic>
      <p:sp>
        <p:nvSpPr>
          <p:cNvPr id="2" name="Päivämäärän paikkamerkki 1">
            <a:extLst>
              <a:ext uri="{FF2B5EF4-FFF2-40B4-BE49-F238E27FC236}">
                <a16:creationId xmlns:a16="http://schemas.microsoft.com/office/drawing/2014/main" id="{DC3BCF26-D9EE-42E4-99DD-25B90F2011C1}"/>
              </a:ext>
            </a:extLst>
          </p:cNvPr>
          <p:cNvSpPr>
            <a:spLocks noGrp="1"/>
          </p:cNvSpPr>
          <p:nvPr>
            <p:ph type="dt" sz="half" idx="10"/>
          </p:nvPr>
        </p:nvSpPr>
        <p:spPr/>
        <p:txBody>
          <a:bodyPr/>
          <a:lstStyle>
            <a:lvl1pPr>
              <a:defRPr>
                <a:noFill/>
              </a:defRPr>
            </a:lvl1pPr>
          </a:lstStyle>
          <a:p>
            <a:fld id="{E5D52C36-0995-4C0C-AA92-435B2BDA0822}" type="datetime1">
              <a:rPr lang="fi-FI" smtClean="0"/>
              <a:t>25.4.2023</a:t>
            </a:fld>
            <a:endParaRPr lang="fi-FI"/>
          </a:p>
        </p:txBody>
      </p:sp>
      <p:sp>
        <p:nvSpPr>
          <p:cNvPr id="3" name="Alatunnisteen paikkamerkki 2">
            <a:extLst>
              <a:ext uri="{FF2B5EF4-FFF2-40B4-BE49-F238E27FC236}">
                <a16:creationId xmlns:a16="http://schemas.microsoft.com/office/drawing/2014/main" id="{3C93180D-B56A-4E47-A202-FB9C521C6A6E}"/>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4" name="Dian numeron paikkamerkki 3">
            <a:extLst>
              <a:ext uri="{FF2B5EF4-FFF2-40B4-BE49-F238E27FC236}">
                <a16:creationId xmlns:a16="http://schemas.microsoft.com/office/drawing/2014/main" id="{17583949-AE63-41C6-B4EF-A1402FBE74BC}"/>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28674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Nosto kuvalla 3">
    <p:bg>
      <p:bgPr>
        <a:solidFill>
          <a:srgbClr val="009CDB"/>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6000" y="5544000"/>
            <a:ext cx="1350000" cy="540000"/>
          </a:xfrm>
          <a:prstGeom prst="rect">
            <a:avLst/>
          </a:prstGeom>
        </p:spPr>
      </p:pic>
      <p:sp>
        <p:nvSpPr>
          <p:cNvPr id="14" name="Otsikko 1">
            <a:extLst>
              <a:ext uri="{FF2B5EF4-FFF2-40B4-BE49-F238E27FC236}">
                <a16:creationId xmlns:a16="http://schemas.microsoft.com/office/drawing/2014/main" id="{C66D6349-4BE0-4E10-84F8-1471884C2021}"/>
              </a:ext>
            </a:extLst>
          </p:cNvPr>
          <p:cNvSpPr>
            <a:spLocks noGrp="1"/>
          </p:cNvSpPr>
          <p:nvPr>
            <p:ph type="title"/>
          </p:nvPr>
        </p:nvSpPr>
        <p:spPr>
          <a:xfrm>
            <a:off x="930204" y="1844824"/>
            <a:ext cx="5387469" cy="2664296"/>
          </a:xfrm>
        </p:spPr>
        <p:txBody>
          <a:bodyPr anchor="t"/>
          <a:lstStyle>
            <a:lvl1pPr algn="l">
              <a:defRPr sz="2800">
                <a:solidFill>
                  <a:schemeClr val="tx2"/>
                </a:solidFill>
              </a:defRPr>
            </a:lvl1pPr>
          </a:lstStyle>
          <a:p>
            <a:r>
              <a:rPr lang="fi-FI"/>
              <a:t>Muokkaa perustyyl. napsautt.</a:t>
            </a:r>
          </a:p>
        </p:txBody>
      </p:sp>
      <p:pic>
        <p:nvPicPr>
          <p:cNvPr id="16" name="Kuva 15" descr="Kuva, joka sisältää kohteen lelu, LEGO&#10;&#10;Kuvaus luotu, korkea luotettavuus">
            <a:extLst>
              <a:ext uri="{FF2B5EF4-FFF2-40B4-BE49-F238E27FC236}">
                <a16:creationId xmlns:a16="http://schemas.microsoft.com/office/drawing/2014/main" id="{8576ED77-6628-4FB2-8A0F-59BFB080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563" y="1005633"/>
            <a:ext cx="6147162" cy="4560395"/>
          </a:xfrm>
          <a:prstGeom prst="rect">
            <a:avLst/>
          </a:prstGeom>
        </p:spPr>
      </p:pic>
      <p:sp>
        <p:nvSpPr>
          <p:cNvPr id="2" name="Päivämäärän paikkamerkki 1">
            <a:extLst>
              <a:ext uri="{FF2B5EF4-FFF2-40B4-BE49-F238E27FC236}">
                <a16:creationId xmlns:a16="http://schemas.microsoft.com/office/drawing/2014/main" id="{FC2DF8F2-B7EF-426A-BCDF-AEDE4F5457CE}"/>
              </a:ext>
            </a:extLst>
          </p:cNvPr>
          <p:cNvSpPr>
            <a:spLocks noGrp="1"/>
          </p:cNvSpPr>
          <p:nvPr>
            <p:ph type="dt" sz="half" idx="10"/>
          </p:nvPr>
        </p:nvSpPr>
        <p:spPr/>
        <p:txBody>
          <a:bodyPr/>
          <a:lstStyle>
            <a:lvl1pPr>
              <a:defRPr>
                <a:noFill/>
              </a:defRPr>
            </a:lvl1pPr>
          </a:lstStyle>
          <a:p>
            <a:fld id="{A72333CE-0EC5-4F83-93AE-0CA7F64F3EAF}" type="datetime1">
              <a:rPr lang="fi-FI" smtClean="0"/>
              <a:t>25.4.2023</a:t>
            </a:fld>
            <a:endParaRPr lang="fi-FI"/>
          </a:p>
        </p:txBody>
      </p:sp>
      <p:sp>
        <p:nvSpPr>
          <p:cNvPr id="3" name="Alatunnisteen paikkamerkki 2">
            <a:extLst>
              <a:ext uri="{FF2B5EF4-FFF2-40B4-BE49-F238E27FC236}">
                <a16:creationId xmlns:a16="http://schemas.microsoft.com/office/drawing/2014/main" id="{77B9DB7C-FAA7-4BC8-9966-D570CCE50825}"/>
              </a:ext>
            </a:extLst>
          </p:cNvPr>
          <p:cNvSpPr>
            <a:spLocks noGrp="1"/>
          </p:cNvSpPr>
          <p:nvPr>
            <p:ph type="ftr" sz="quarter" idx="11"/>
          </p:nvPr>
        </p:nvSpPr>
        <p:spPr/>
        <p:txBody>
          <a:bodyPr/>
          <a:lstStyle>
            <a:lvl1pPr>
              <a:defRPr>
                <a:noFill/>
              </a:defRPr>
            </a:lvl1pPr>
          </a:lstStyle>
          <a:p>
            <a:r>
              <a:rPr lang="fi-FI"/>
              <a:t>Yksikkö/Projekti/Esittäjä | Esityksen otsikko</a:t>
            </a:r>
          </a:p>
        </p:txBody>
      </p:sp>
      <p:sp>
        <p:nvSpPr>
          <p:cNvPr id="4" name="Dian numeron paikkamerkki 3">
            <a:extLst>
              <a:ext uri="{FF2B5EF4-FFF2-40B4-BE49-F238E27FC236}">
                <a16:creationId xmlns:a16="http://schemas.microsoft.com/office/drawing/2014/main" id="{292213D3-446C-4EC0-AB9E-E4254141BCAC}"/>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1609358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defRPr/>
            </a:lvl1pPr>
          </a:lstStyle>
          <a:p>
            <a:r>
              <a:rPr lang="fi-FI"/>
              <a:t>Muokkaa perustyyl. napsautt.</a:t>
            </a:r>
            <a:endParaRPr lang="fi-FI" dirty="0"/>
          </a:p>
        </p:txBody>
      </p:sp>
      <p:sp>
        <p:nvSpPr>
          <p:cNvPr id="3" name="Päivämäärän paikkamerkki 2"/>
          <p:cNvSpPr>
            <a:spLocks noGrp="1"/>
          </p:cNvSpPr>
          <p:nvPr>
            <p:ph type="dt" sz="half" idx="10"/>
          </p:nvPr>
        </p:nvSpPr>
        <p:spPr/>
        <p:txBody>
          <a:bodyPr/>
          <a:lstStyle/>
          <a:p>
            <a:fld id="{1F2373DB-B89F-496F-9119-F514FC6E9FCA}" type="datetime1">
              <a:rPr lang="fi-FI" smtClean="0"/>
              <a:t>25.4.2023</a:t>
            </a:fld>
            <a:endParaRPr lang="fi-FI"/>
          </a:p>
        </p:txBody>
      </p:sp>
      <p:sp>
        <p:nvSpPr>
          <p:cNvPr id="4" name="Alatunnisteen paikkamerkki 3"/>
          <p:cNvSpPr>
            <a:spLocks noGrp="1"/>
          </p:cNvSpPr>
          <p:nvPr>
            <p:ph type="ftr" sz="quarter" idx="11"/>
          </p:nvPr>
        </p:nvSpPr>
        <p:spPr/>
        <p:txBody>
          <a:bodyPr/>
          <a:lstStyle/>
          <a:p>
            <a:r>
              <a:rPr lang="fi-FI"/>
              <a:t>Yksikkö/Projekti/Esittäjä | Esityksen otsikko</a:t>
            </a:r>
          </a:p>
        </p:txBody>
      </p:sp>
      <p:sp>
        <p:nvSpPr>
          <p:cNvPr id="5" name="Dian numeron paikkamerkki 4"/>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2140716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noFill/>
              </a:defRPr>
            </a:lvl1pPr>
          </a:lstStyle>
          <a:p>
            <a:fld id="{3D40A11E-4428-4AEC-B916-73398848C9A3}" type="datetime1">
              <a:rPr lang="fi-FI" smtClean="0"/>
              <a:t>25.4.2023</a:t>
            </a:fld>
            <a:endParaRPr lang="fi-FI"/>
          </a:p>
        </p:txBody>
      </p:sp>
      <p:sp>
        <p:nvSpPr>
          <p:cNvPr id="3" name="Alatunnisteen paikkamerkki 2"/>
          <p:cNvSpPr>
            <a:spLocks noGrp="1"/>
          </p:cNvSpPr>
          <p:nvPr>
            <p:ph type="ftr" sz="quarter" idx="11"/>
          </p:nvPr>
        </p:nvSpPr>
        <p:spPr>
          <a:noFill/>
          <a:ln>
            <a:noFill/>
          </a:ln>
        </p:spPr>
        <p:txBody>
          <a:bodyPr/>
          <a:lstStyle>
            <a:lvl1pPr>
              <a:defRPr>
                <a:noFill/>
              </a:defRPr>
            </a:lvl1pPr>
          </a:lstStyle>
          <a:p>
            <a:r>
              <a:rPr lang="fi-FI"/>
              <a:t>Yksikkö/Projekti/Esittäjä | Esityksen otsikko</a:t>
            </a:r>
          </a:p>
        </p:txBody>
      </p:sp>
      <p:sp>
        <p:nvSpPr>
          <p:cNvPr id="4" name="Dian numeron paikkamerkki 3"/>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
        <p:nvSpPr>
          <p:cNvPr id="5" name="Otsikko 1"/>
          <p:cNvSpPr>
            <a:spLocks noGrp="1"/>
          </p:cNvSpPr>
          <p:nvPr>
            <p:ph type="title"/>
          </p:nvPr>
        </p:nvSpPr>
        <p:spPr>
          <a:xfrm>
            <a:off x="935999" y="378000"/>
            <a:ext cx="10332000" cy="1008000"/>
          </a:xfrm>
        </p:spPr>
        <p:txBody>
          <a:bodyPr/>
          <a:lstStyle>
            <a:lvl1pPr algn="l">
              <a:defRPr/>
            </a:lvl1pPr>
          </a:lstStyle>
          <a:p>
            <a:r>
              <a:rPr lang="fi-FI"/>
              <a:t>Muokkaa perustyyl. napsautt.</a:t>
            </a:r>
            <a:endParaRPr lang="fi-FI" dirty="0"/>
          </a:p>
        </p:txBody>
      </p:sp>
    </p:spTree>
    <p:extLst>
      <p:ext uri="{BB962C8B-B14F-4D97-AF65-F5344CB8AC3E}">
        <p14:creationId xmlns:p14="http://schemas.microsoft.com/office/powerpoint/2010/main" val="1881904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bwMode="black">
          <a:xfrm>
            <a:off x="2783632" y="1268896"/>
            <a:ext cx="6624736" cy="1224000"/>
          </a:xfrm>
        </p:spPr>
        <p:txBody>
          <a:bodyPr anchor="b">
            <a:noAutofit/>
          </a:bodyPr>
          <a:lstStyle>
            <a:lvl1pPr algn="ctr">
              <a:defRPr sz="4000">
                <a:solidFill>
                  <a:schemeClr val="tx2"/>
                </a:solidFill>
              </a:defRPr>
            </a:lvl1pPr>
          </a:lstStyle>
          <a:p>
            <a:r>
              <a:rPr lang="fi-FI" dirty="0"/>
              <a:t>Lisää kiitosteksti</a:t>
            </a:r>
          </a:p>
        </p:txBody>
      </p:sp>
      <p:sp>
        <p:nvSpPr>
          <p:cNvPr id="3" name="Alaotsikko 2"/>
          <p:cNvSpPr>
            <a:spLocks noGrp="1"/>
          </p:cNvSpPr>
          <p:nvPr>
            <p:ph type="subTitle" idx="1" hasCustomPrompt="1"/>
          </p:nvPr>
        </p:nvSpPr>
        <p:spPr bwMode="black">
          <a:xfrm>
            <a:off x="3287688" y="2624348"/>
            <a:ext cx="5616624" cy="1224000"/>
          </a:xfrm>
        </p:spPr>
        <p:txBody>
          <a:bodyPr>
            <a:noAutofit/>
          </a:bodyPr>
          <a:lstStyle>
            <a:lvl1pPr marL="0" indent="0" algn="ctr">
              <a:spcAft>
                <a:spcPts val="0"/>
              </a:spcAft>
              <a:buNone/>
              <a:defRPr sz="16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Yhteystiedot</a:t>
            </a:r>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427980" y="4845916"/>
            <a:ext cx="1350000" cy="540000"/>
          </a:xfrm>
          <a:prstGeom prst="rect">
            <a:avLst/>
          </a:prstGeom>
        </p:spPr>
      </p:pic>
      <p:sp>
        <p:nvSpPr>
          <p:cNvPr id="4" name="Päivämäärän paikkamerkki 3">
            <a:extLst>
              <a:ext uri="{FF2B5EF4-FFF2-40B4-BE49-F238E27FC236}">
                <a16:creationId xmlns:a16="http://schemas.microsoft.com/office/drawing/2014/main" id="{8727961F-D8E6-46DD-9BEA-5742B8E93A84}"/>
              </a:ext>
            </a:extLst>
          </p:cNvPr>
          <p:cNvSpPr>
            <a:spLocks noGrp="1"/>
          </p:cNvSpPr>
          <p:nvPr>
            <p:ph type="dt" sz="half" idx="10"/>
          </p:nvPr>
        </p:nvSpPr>
        <p:spPr/>
        <p:txBody>
          <a:bodyPr/>
          <a:lstStyle>
            <a:lvl1pPr>
              <a:defRPr>
                <a:noFill/>
              </a:defRPr>
            </a:lvl1pPr>
          </a:lstStyle>
          <a:p>
            <a:fld id="{D630B716-AEC9-4967-98F5-C4A5ADB34A82}" type="datetime1">
              <a:rPr lang="fi-FI" smtClean="0"/>
              <a:t>25.4.2023</a:t>
            </a:fld>
            <a:endParaRPr lang="fi-FI"/>
          </a:p>
        </p:txBody>
      </p:sp>
      <p:sp>
        <p:nvSpPr>
          <p:cNvPr id="6" name="Alatunnisteen paikkamerkki 5">
            <a:extLst>
              <a:ext uri="{FF2B5EF4-FFF2-40B4-BE49-F238E27FC236}">
                <a16:creationId xmlns:a16="http://schemas.microsoft.com/office/drawing/2014/main" id="{7A093586-F6E4-4490-9A6B-376B4C64C1F2}"/>
              </a:ext>
            </a:extLst>
          </p:cNvPr>
          <p:cNvSpPr>
            <a:spLocks noGrp="1"/>
          </p:cNvSpPr>
          <p:nvPr>
            <p:ph type="ftr" sz="quarter" idx="11"/>
          </p:nvPr>
        </p:nvSpPr>
        <p:spPr>
          <a:xfrm>
            <a:off x="1969544" y="6151473"/>
            <a:ext cx="7213005" cy="365125"/>
          </a:xfrm>
        </p:spPr>
        <p:txBody>
          <a:bodyPr/>
          <a:lstStyle>
            <a:lvl1pPr>
              <a:defRPr>
                <a:noFill/>
              </a:defRPr>
            </a:lvl1pPr>
          </a:lstStyle>
          <a:p>
            <a:r>
              <a:rPr lang="fi-FI"/>
              <a:t>Yksikkö/Projekti/Esittäjä | Esityksen otsikko</a:t>
            </a:r>
          </a:p>
        </p:txBody>
      </p:sp>
      <p:sp>
        <p:nvSpPr>
          <p:cNvPr id="7" name="Dian numeron paikkamerkki 6">
            <a:extLst>
              <a:ext uri="{FF2B5EF4-FFF2-40B4-BE49-F238E27FC236}">
                <a16:creationId xmlns:a16="http://schemas.microsoft.com/office/drawing/2014/main" id="{133D7BD1-5AB8-407E-830A-9FDF0C5FDD3F}"/>
              </a:ext>
            </a:extLst>
          </p:cNvPr>
          <p:cNvSpPr>
            <a:spLocks noGrp="1"/>
          </p:cNvSpPr>
          <p:nvPr>
            <p:ph type="sldNum" sz="quarter" idx="12"/>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521856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Mukautettu asettelu">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65FA4C7-E753-9048-81E7-47F3624BAE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63" t="-48" r="2570" b="40048"/>
          <a:stretch/>
        </p:blipFill>
        <p:spPr>
          <a:xfrm>
            <a:off x="360000" y="432008"/>
            <a:ext cx="11518700" cy="6080102"/>
          </a:xfrm>
          <a:prstGeom prst="rect">
            <a:avLst/>
          </a:prstGeom>
        </p:spPr>
      </p:pic>
      <p:grpSp>
        <p:nvGrpSpPr>
          <p:cNvPr id="10" name="Ryhmä 9">
            <a:extLst>
              <a:ext uri="{FF2B5EF4-FFF2-40B4-BE49-F238E27FC236}">
                <a16:creationId xmlns:a16="http://schemas.microsoft.com/office/drawing/2014/main" id="{F6A0F874-4B0B-414E-BEAE-D6E4CE51D4BF}"/>
              </a:ext>
            </a:extLst>
          </p:cNvPr>
          <p:cNvGrpSpPr/>
          <p:nvPr userDrawn="1"/>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5383F075-7260-4548-8528-F2BDB75A88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12" name="Suorakulmio 11">
              <a:extLst>
                <a:ext uri="{FF2B5EF4-FFF2-40B4-BE49-F238E27FC236}">
                  <a16:creationId xmlns:a16="http://schemas.microsoft.com/office/drawing/2014/main" id="{4E0E2BD2-4AB6-1B4A-80F6-78F44E09012A}"/>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13" name="Suorakulmio 12">
              <a:extLst>
                <a:ext uri="{FF2B5EF4-FFF2-40B4-BE49-F238E27FC236}">
                  <a16:creationId xmlns:a16="http://schemas.microsoft.com/office/drawing/2014/main" id="{66D24A3E-B92B-1943-8D4E-84BAC54A8637}"/>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14" name="Suorakulmio 13">
              <a:extLst>
                <a:ext uri="{FF2B5EF4-FFF2-40B4-BE49-F238E27FC236}">
                  <a16:creationId xmlns:a16="http://schemas.microsoft.com/office/drawing/2014/main" id="{959E4786-7CDD-EF4A-BCA5-7E39ED459C9E}"/>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grpSp>
    </p:spTree>
    <p:extLst>
      <p:ext uri="{BB962C8B-B14F-4D97-AF65-F5344CB8AC3E}">
        <p14:creationId xmlns:p14="http://schemas.microsoft.com/office/powerpoint/2010/main" val="77836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936000" y="1692000"/>
            <a:ext cx="5040000"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227999" y="1692000"/>
            <a:ext cx="5040000"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90E52438-16F4-4B53-B348-BB735DBBF76B}" type="datetime1">
              <a:rPr lang="fi-FI" smtClean="0"/>
              <a:t>25.4.2023</a:t>
            </a:fld>
            <a:endParaRPr lang="fi-FI"/>
          </a:p>
        </p:txBody>
      </p:sp>
      <p:sp>
        <p:nvSpPr>
          <p:cNvPr id="6" name="Alatunnisteen paikkamerkki 5"/>
          <p:cNvSpPr>
            <a:spLocks noGrp="1"/>
          </p:cNvSpPr>
          <p:nvPr>
            <p:ph type="ftr" sz="quarter" idx="11"/>
          </p:nvPr>
        </p:nvSpPr>
        <p:spPr/>
        <p:txBody>
          <a:bodyPr/>
          <a:lstStyle/>
          <a:p>
            <a:r>
              <a:rPr lang="fi-FI"/>
              <a:t>Yksikkö/Projekti/Esittäjä | Esityksen otsikko</a:t>
            </a:r>
          </a:p>
        </p:txBody>
      </p:sp>
      <p:sp>
        <p:nvSpPr>
          <p:cNvPr id="7" name="Dian numeron paikkamerkki 6"/>
          <p:cNvSpPr>
            <a:spLocks noGrp="1"/>
          </p:cNvSpPr>
          <p:nvPr>
            <p:ph type="sldNum" sz="quarter" idx="12"/>
          </p:nvPr>
        </p:nvSpPr>
        <p:spPr/>
        <p:txBody>
          <a:bodyPr/>
          <a:lstStyle/>
          <a:p>
            <a:fld id="{E38D8271-015E-4BD9-B1A3-A057F5E8F4AB}" type="slidenum">
              <a:rPr lang="fi-FI" smtClean="0"/>
              <a:t>‹#›</a:t>
            </a:fld>
            <a:endParaRPr lang="fi-FI"/>
          </a:p>
        </p:txBody>
      </p:sp>
    </p:spTree>
    <p:extLst>
      <p:ext uri="{BB962C8B-B14F-4D97-AF65-F5344CB8AC3E}">
        <p14:creationId xmlns:p14="http://schemas.microsoft.com/office/powerpoint/2010/main" val="133459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tsikkodia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tsikko 1">
            <a:extLst>
              <a:ext uri="{FF2B5EF4-FFF2-40B4-BE49-F238E27FC236}">
                <a16:creationId xmlns:a16="http://schemas.microsoft.com/office/drawing/2014/main" id="{B5A37ED5-7D0A-4DA7-A400-6B63D33E7659}"/>
              </a:ext>
            </a:extLst>
          </p:cNvPr>
          <p:cNvSpPr>
            <a:spLocks noGrp="1"/>
          </p:cNvSpPr>
          <p:nvPr>
            <p:ph type="ctrTitle"/>
          </p:nvPr>
        </p:nvSpPr>
        <p:spPr bwMode="black">
          <a:xfrm>
            <a:off x="936739" y="811927"/>
            <a:ext cx="4896544" cy="1152128"/>
          </a:xfrm>
        </p:spPr>
        <p:txBody>
          <a:bodyPr anchor="t">
            <a:noAutofit/>
          </a:bodyPr>
          <a:lstStyle>
            <a:lvl1pPr>
              <a:defRPr sz="4000"/>
            </a:lvl1pPr>
          </a:lstStyle>
          <a:p>
            <a:r>
              <a:rPr lang="fi-FI"/>
              <a:t>Muokkaa perustyyl. napsautt.</a:t>
            </a:r>
            <a:endParaRPr lang="fi-FI" dirty="0"/>
          </a:p>
        </p:txBody>
      </p:sp>
      <p:sp>
        <p:nvSpPr>
          <p:cNvPr id="14" name="Alaotsikko 2">
            <a:extLst>
              <a:ext uri="{FF2B5EF4-FFF2-40B4-BE49-F238E27FC236}">
                <a16:creationId xmlns:a16="http://schemas.microsoft.com/office/drawing/2014/main" id="{B941C269-23A2-46C9-8C1A-E432DEF24B96}"/>
              </a:ext>
            </a:extLst>
          </p:cNvPr>
          <p:cNvSpPr>
            <a:spLocks noGrp="1"/>
          </p:cNvSpPr>
          <p:nvPr>
            <p:ph type="subTitle" idx="1"/>
          </p:nvPr>
        </p:nvSpPr>
        <p:spPr bwMode="black">
          <a:xfrm>
            <a:off x="936739" y="2036067"/>
            <a:ext cx="4022026" cy="864000"/>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8" name="Tekstin paikkamerkki 12">
            <a:extLst>
              <a:ext uri="{FF2B5EF4-FFF2-40B4-BE49-F238E27FC236}">
                <a16:creationId xmlns:a16="http://schemas.microsoft.com/office/drawing/2014/main" id="{70158B9E-E5CD-4618-A1EA-602A38E83899}"/>
              </a:ext>
            </a:extLst>
          </p:cNvPr>
          <p:cNvSpPr>
            <a:spLocks noGrp="1"/>
          </p:cNvSpPr>
          <p:nvPr>
            <p:ph type="body" sz="quarter" idx="10" hasCustomPrompt="1"/>
          </p:nvPr>
        </p:nvSpPr>
        <p:spPr>
          <a:xfrm>
            <a:off x="935451" y="2938989"/>
            <a:ext cx="3447863" cy="1008000"/>
          </a:xfrm>
        </p:spPr>
        <p:txBody>
          <a:bodyPr/>
          <a:lstStyle>
            <a:lvl1pPr marL="0" indent="0" algn="l">
              <a:spcAft>
                <a:spcPts val="0"/>
              </a:spcAft>
              <a:buNone/>
              <a:defRPr sz="16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pic>
        <p:nvPicPr>
          <p:cNvPr id="19" name="Kuva 18">
            <a:extLst>
              <a:ext uri="{FF2B5EF4-FFF2-40B4-BE49-F238E27FC236}">
                <a16:creationId xmlns:a16="http://schemas.microsoft.com/office/drawing/2014/main" id="{3D6ED119-5D38-418D-95E5-C4015ABD84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36000" y="5714081"/>
            <a:ext cx="1350000" cy="540000"/>
          </a:xfrm>
          <a:prstGeom prst="rect">
            <a:avLst/>
          </a:prstGeom>
        </p:spPr>
      </p:pic>
      <p:sp>
        <p:nvSpPr>
          <p:cNvPr id="2" name="Päivämäärän paikkamerkki 1">
            <a:extLst>
              <a:ext uri="{FF2B5EF4-FFF2-40B4-BE49-F238E27FC236}">
                <a16:creationId xmlns:a16="http://schemas.microsoft.com/office/drawing/2014/main" id="{564B8095-BEAB-4632-B252-01704ABCEAA0}"/>
              </a:ext>
            </a:extLst>
          </p:cNvPr>
          <p:cNvSpPr>
            <a:spLocks noGrp="1"/>
          </p:cNvSpPr>
          <p:nvPr>
            <p:ph type="dt" sz="half" idx="11"/>
          </p:nvPr>
        </p:nvSpPr>
        <p:spPr/>
        <p:txBody>
          <a:bodyPr/>
          <a:lstStyle>
            <a:lvl1pPr>
              <a:defRPr>
                <a:noFill/>
              </a:defRPr>
            </a:lvl1pPr>
          </a:lstStyle>
          <a:p>
            <a:fld id="{F850C96B-C5FB-4815-80AD-79DC2A548DA1}" type="datetime1">
              <a:rPr lang="fi-FI" smtClean="0"/>
              <a:t>25.4.2023</a:t>
            </a:fld>
            <a:endParaRPr lang="fi-FI"/>
          </a:p>
        </p:txBody>
      </p:sp>
      <p:sp>
        <p:nvSpPr>
          <p:cNvPr id="3" name="Alatunnisteen paikkamerkki 2">
            <a:extLst>
              <a:ext uri="{FF2B5EF4-FFF2-40B4-BE49-F238E27FC236}">
                <a16:creationId xmlns:a16="http://schemas.microsoft.com/office/drawing/2014/main" id="{1D89A070-0800-4333-9BB6-A0844BD3D49E}"/>
              </a:ext>
            </a:extLst>
          </p:cNvPr>
          <p:cNvSpPr>
            <a:spLocks noGrp="1"/>
          </p:cNvSpPr>
          <p:nvPr>
            <p:ph type="ftr" sz="quarter" idx="12"/>
          </p:nvPr>
        </p:nvSpPr>
        <p:spPr/>
        <p:txBody>
          <a:bodyPr/>
          <a:lstStyle>
            <a:lvl1pPr>
              <a:defRPr>
                <a:noFill/>
              </a:defRPr>
            </a:lvl1pPr>
          </a:lstStyle>
          <a:p>
            <a:r>
              <a:rPr lang="fi-FI"/>
              <a:t>Yksikkö/Projekti/Esittäjä | Esityksen otsikko</a:t>
            </a:r>
          </a:p>
        </p:txBody>
      </p:sp>
      <p:sp>
        <p:nvSpPr>
          <p:cNvPr id="4" name="Dian numeron paikkamerkki 3">
            <a:extLst>
              <a:ext uri="{FF2B5EF4-FFF2-40B4-BE49-F238E27FC236}">
                <a16:creationId xmlns:a16="http://schemas.microsoft.com/office/drawing/2014/main" id="{E452698D-D440-49D6-BDC6-A296A26F8F06}"/>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420476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tsikko 1">
            <a:extLst>
              <a:ext uri="{FF2B5EF4-FFF2-40B4-BE49-F238E27FC236}">
                <a16:creationId xmlns:a16="http://schemas.microsoft.com/office/drawing/2014/main" id="{B5A37ED5-7D0A-4DA7-A400-6B63D33E7659}"/>
              </a:ext>
            </a:extLst>
          </p:cNvPr>
          <p:cNvSpPr>
            <a:spLocks noGrp="1"/>
          </p:cNvSpPr>
          <p:nvPr>
            <p:ph type="ctrTitle"/>
          </p:nvPr>
        </p:nvSpPr>
        <p:spPr bwMode="black">
          <a:xfrm>
            <a:off x="6888088" y="1772816"/>
            <a:ext cx="4896544" cy="1152128"/>
          </a:xfrm>
        </p:spPr>
        <p:txBody>
          <a:bodyPr anchor="t">
            <a:noAutofit/>
          </a:bodyPr>
          <a:lstStyle>
            <a:lvl1pPr>
              <a:defRPr sz="4000"/>
            </a:lvl1pPr>
          </a:lstStyle>
          <a:p>
            <a:r>
              <a:rPr lang="fi-FI"/>
              <a:t>Muokkaa perustyyl. napsautt.</a:t>
            </a:r>
            <a:endParaRPr lang="fi-FI" dirty="0"/>
          </a:p>
        </p:txBody>
      </p:sp>
      <p:sp>
        <p:nvSpPr>
          <p:cNvPr id="14" name="Alaotsikko 2">
            <a:extLst>
              <a:ext uri="{FF2B5EF4-FFF2-40B4-BE49-F238E27FC236}">
                <a16:creationId xmlns:a16="http://schemas.microsoft.com/office/drawing/2014/main" id="{B941C269-23A2-46C9-8C1A-E432DEF24B96}"/>
              </a:ext>
            </a:extLst>
          </p:cNvPr>
          <p:cNvSpPr>
            <a:spLocks noGrp="1"/>
          </p:cNvSpPr>
          <p:nvPr>
            <p:ph type="subTitle" idx="1"/>
          </p:nvPr>
        </p:nvSpPr>
        <p:spPr bwMode="black">
          <a:xfrm>
            <a:off x="6888088" y="2996956"/>
            <a:ext cx="4896544" cy="864000"/>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8" name="Tekstin paikkamerkki 12">
            <a:extLst>
              <a:ext uri="{FF2B5EF4-FFF2-40B4-BE49-F238E27FC236}">
                <a16:creationId xmlns:a16="http://schemas.microsoft.com/office/drawing/2014/main" id="{70158B9E-E5CD-4618-A1EA-602A38E83899}"/>
              </a:ext>
            </a:extLst>
          </p:cNvPr>
          <p:cNvSpPr>
            <a:spLocks noGrp="1"/>
          </p:cNvSpPr>
          <p:nvPr>
            <p:ph type="body" sz="quarter" idx="10" hasCustomPrompt="1"/>
          </p:nvPr>
        </p:nvSpPr>
        <p:spPr>
          <a:xfrm>
            <a:off x="6886800" y="3873513"/>
            <a:ext cx="4896000" cy="1008000"/>
          </a:xfrm>
        </p:spPr>
        <p:txBody>
          <a:bodyPr/>
          <a:lstStyle>
            <a:lvl1pPr marL="0" indent="0" algn="l">
              <a:spcAft>
                <a:spcPts val="0"/>
              </a:spcAft>
              <a:buNone/>
              <a:defRPr sz="16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pic>
        <p:nvPicPr>
          <p:cNvPr id="19" name="Kuva 18">
            <a:extLst>
              <a:ext uri="{FF2B5EF4-FFF2-40B4-BE49-F238E27FC236}">
                <a16:creationId xmlns:a16="http://schemas.microsoft.com/office/drawing/2014/main" id="{3D6ED119-5D38-418D-95E5-C4015ABD84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81454" y="836712"/>
            <a:ext cx="1350000" cy="540000"/>
          </a:xfrm>
          <a:prstGeom prst="rect">
            <a:avLst/>
          </a:prstGeom>
        </p:spPr>
      </p:pic>
      <p:sp>
        <p:nvSpPr>
          <p:cNvPr id="2" name="Päivämäärän paikkamerkki 1">
            <a:extLst>
              <a:ext uri="{FF2B5EF4-FFF2-40B4-BE49-F238E27FC236}">
                <a16:creationId xmlns:a16="http://schemas.microsoft.com/office/drawing/2014/main" id="{CD5A4255-514A-46CC-A459-31204CD24BEC}"/>
              </a:ext>
            </a:extLst>
          </p:cNvPr>
          <p:cNvSpPr>
            <a:spLocks noGrp="1"/>
          </p:cNvSpPr>
          <p:nvPr>
            <p:ph type="dt" sz="half" idx="11"/>
          </p:nvPr>
        </p:nvSpPr>
        <p:spPr/>
        <p:txBody>
          <a:bodyPr/>
          <a:lstStyle>
            <a:lvl1pPr>
              <a:defRPr>
                <a:noFill/>
              </a:defRPr>
            </a:lvl1pPr>
          </a:lstStyle>
          <a:p>
            <a:fld id="{63A0FF55-CE29-4256-AABD-63E62F4B6E0E}" type="datetime1">
              <a:rPr lang="fi-FI" smtClean="0"/>
              <a:t>25.4.2023</a:t>
            </a:fld>
            <a:endParaRPr lang="fi-FI"/>
          </a:p>
        </p:txBody>
      </p:sp>
      <p:sp>
        <p:nvSpPr>
          <p:cNvPr id="3" name="Alatunnisteen paikkamerkki 2">
            <a:extLst>
              <a:ext uri="{FF2B5EF4-FFF2-40B4-BE49-F238E27FC236}">
                <a16:creationId xmlns:a16="http://schemas.microsoft.com/office/drawing/2014/main" id="{DA503079-1E44-4D7E-A544-D849992E443B}"/>
              </a:ext>
            </a:extLst>
          </p:cNvPr>
          <p:cNvSpPr>
            <a:spLocks noGrp="1"/>
          </p:cNvSpPr>
          <p:nvPr>
            <p:ph type="ftr" sz="quarter" idx="12"/>
          </p:nvPr>
        </p:nvSpPr>
        <p:spPr/>
        <p:txBody>
          <a:bodyPr/>
          <a:lstStyle>
            <a:lvl1pPr>
              <a:defRPr>
                <a:noFill/>
              </a:defRPr>
            </a:lvl1pPr>
          </a:lstStyle>
          <a:p>
            <a:r>
              <a:rPr lang="fi-FI"/>
              <a:t>Yksikkö/Projekti/Esittäjä | Esityksen otsikko</a:t>
            </a:r>
          </a:p>
        </p:txBody>
      </p:sp>
      <p:sp>
        <p:nvSpPr>
          <p:cNvPr id="4" name="Dian numeron paikkamerkki 3">
            <a:extLst>
              <a:ext uri="{FF2B5EF4-FFF2-40B4-BE49-F238E27FC236}">
                <a16:creationId xmlns:a16="http://schemas.microsoft.com/office/drawing/2014/main" id="{E16A23DB-6C60-4BC4-BE0A-F175377A3CC1}"/>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383747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tsikkodia 4">
    <p:bg>
      <p:bgPr>
        <a:solidFill>
          <a:srgbClr val="00358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b="1">
                <a:solidFill>
                  <a:srgbClr val="FFFFFF"/>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7" name="Kuva 16">
            <a:extLst>
              <a:ext uri="{FF2B5EF4-FFF2-40B4-BE49-F238E27FC236}">
                <a16:creationId xmlns:a16="http://schemas.microsoft.com/office/drawing/2014/main" id="{1728BF27-4815-47CF-AFFB-C1FDAC75CF5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292000" y="5148000"/>
            <a:ext cx="1620000" cy="648000"/>
          </a:xfrm>
          <a:prstGeom prst="rect">
            <a:avLst/>
          </a:prstGeom>
        </p:spPr>
      </p:pic>
      <p:sp>
        <p:nvSpPr>
          <p:cNvPr id="10" name="Tekstin paikkamerkki 12">
            <a:extLst>
              <a:ext uri="{FF2B5EF4-FFF2-40B4-BE49-F238E27FC236}">
                <a16:creationId xmlns:a16="http://schemas.microsoft.com/office/drawing/2014/main" id="{BC1E1C8D-78CA-46AD-B15D-EE5340442EBC}"/>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chemeClr val="bg1"/>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3BCB56AA-EB38-4073-B6BC-12E93375C6AB}"/>
              </a:ext>
            </a:extLst>
          </p:cNvPr>
          <p:cNvSpPr>
            <a:spLocks noGrp="1"/>
          </p:cNvSpPr>
          <p:nvPr>
            <p:ph type="dt" sz="half" idx="11"/>
          </p:nvPr>
        </p:nvSpPr>
        <p:spPr/>
        <p:txBody>
          <a:bodyPr/>
          <a:lstStyle>
            <a:lvl1pPr>
              <a:defRPr>
                <a:noFill/>
              </a:defRPr>
            </a:lvl1pPr>
          </a:lstStyle>
          <a:p>
            <a:fld id="{A150B2FE-8BAE-4F69-B88F-91E9CB06F7FC}" type="datetime1">
              <a:rPr lang="fi-FI" smtClean="0"/>
              <a:t>25.4.2023</a:t>
            </a:fld>
            <a:endParaRPr lang="fi-FI"/>
          </a:p>
        </p:txBody>
      </p:sp>
      <p:sp>
        <p:nvSpPr>
          <p:cNvPr id="6" name="Alatunnisteen paikkamerkki 5">
            <a:extLst>
              <a:ext uri="{FF2B5EF4-FFF2-40B4-BE49-F238E27FC236}">
                <a16:creationId xmlns:a16="http://schemas.microsoft.com/office/drawing/2014/main" id="{962584FA-B230-4F2E-A842-C9C9DDEE89F8}"/>
              </a:ext>
            </a:extLst>
          </p:cNvPr>
          <p:cNvSpPr>
            <a:spLocks noGrp="1"/>
          </p:cNvSpPr>
          <p:nvPr>
            <p:ph type="ftr" sz="quarter" idx="12"/>
          </p:nvPr>
        </p:nvSpPr>
        <p:spPr/>
        <p:txBody>
          <a:bodyPr/>
          <a:lstStyle>
            <a:lvl1pPr>
              <a:defRPr>
                <a:noFill/>
              </a:defRPr>
            </a:lvl1pPr>
          </a:lstStyle>
          <a:p>
            <a:r>
              <a:rPr lang="fi-FI"/>
              <a:t>Yksikkö/Projekti/Esittäjä | Esityksen otsikko</a:t>
            </a:r>
          </a:p>
        </p:txBody>
      </p:sp>
      <p:sp>
        <p:nvSpPr>
          <p:cNvPr id="7" name="Dian numeron paikkamerkki 6">
            <a:extLst>
              <a:ext uri="{FF2B5EF4-FFF2-40B4-BE49-F238E27FC236}">
                <a16:creationId xmlns:a16="http://schemas.microsoft.com/office/drawing/2014/main" id="{A3A259B5-F641-4021-A75B-1E601C137952}"/>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237187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5">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a:solidFill>
                  <a:srgbClr val="003580"/>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00358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292000" y="5148000"/>
            <a:ext cx="1620000" cy="648000"/>
          </a:xfrm>
          <a:prstGeom prst="rect">
            <a:avLst/>
          </a:prstGeom>
        </p:spPr>
      </p:pic>
      <p:sp>
        <p:nvSpPr>
          <p:cNvPr id="13" name="Tekstin paikkamerkki 12">
            <a:extLst>
              <a:ext uri="{FF2B5EF4-FFF2-40B4-BE49-F238E27FC236}">
                <a16:creationId xmlns:a16="http://schemas.microsoft.com/office/drawing/2014/main" id="{6DD2B508-FCB5-49D9-9AB8-4E80D66B20DD}"/>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rgbClr val="003580"/>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0608392B-6F5D-4D50-B2B5-FF25FED92104}"/>
              </a:ext>
            </a:extLst>
          </p:cNvPr>
          <p:cNvSpPr>
            <a:spLocks noGrp="1"/>
          </p:cNvSpPr>
          <p:nvPr>
            <p:ph type="dt" sz="half" idx="11"/>
          </p:nvPr>
        </p:nvSpPr>
        <p:spPr/>
        <p:txBody>
          <a:bodyPr/>
          <a:lstStyle>
            <a:lvl1pPr>
              <a:defRPr>
                <a:noFill/>
              </a:defRPr>
            </a:lvl1pPr>
          </a:lstStyle>
          <a:p>
            <a:fld id="{BA37A621-46B3-4EBF-9DCF-F4287F5F75E0}" type="datetime1">
              <a:rPr lang="fi-FI" smtClean="0"/>
              <a:t>25.4.2023</a:t>
            </a:fld>
            <a:endParaRPr lang="fi-FI"/>
          </a:p>
        </p:txBody>
      </p:sp>
      <p:sp>
        <p:nvSpPr>
          <p:cNvPr id="6" name="Alatunnisteen paikkamerkki 5">
            <a:extLst>
              <a:ext uri="{FF2B5EF4-FFF2-40B4-BE49-F238E27FC236}">
                <a16:creationId xmlns:a16="http://schemas.microsoft.com/office/drawing/2014/main" id="{37E5E600-7FA9-41C5-A8FD-437A426D0AA5}"/>
              </a:ext>
            </a:extLst>
          </p:cNvPr>
          <p:cNvSpPr>
            <a:spLocks noGrp="1"/>
          </p:cNvSpPr>
          <p:nvPr>
            <p:ph type="ftr" sz="quarter" idx="12"/>
          </p:nvPr>
        </p:nvSpPr>
        <p:spPr/>
        <p:txBody>
          <a:bodyPr/>
          <a:lstStyle>
            <a:lvl1pPr>
              <a:defRPr>
                <a:noFill/>
              </a:defRPr>
            </a:lvl1pPr>
          </a:lstStyle>
          <a:p>
            <a:r>
              <a:rPr lang="fi-FI"/>
              <a:t>Yksikkö/Projekti/Esittäjä | Esityksen otsikko</a:t>
            </a:r>
          </a:p>
        </p:txBody>
      </p:sp>
      <p:sp>
        <p:nvSpPr>
          <p:cNvPr id="7" name="Dian numeron paikkamerkki 6">
            <a:extLst>
              <a:ext uri="{FF2B5EF4-FFF2-40B4-BE49-F238E27FC236}">
                <a16:creationId xmlns:a16="http://schemas.microsoft.com/office/drawing/2014/main" id="{67D1092B-0EB9-4968-AD38-B9266B979EFD}"/>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298715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dia 6">
    <p:bg>
      <p:bgPr>
        <a:solidFill>
          <a:srgbClr val="009CD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a:solidFill>
                  <a:srgbClr val="003580"/>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00358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292000" y="5148000"/>
            <a:ext cx="1620000" cy="648000"/>
          </a:xfrm>
          <a:prstGeom prst="rect">
            <a:avLst/>
          </a:prstGeom>
        </p:spPr>
      </p:pic>
      <p:sp>
        <p:nvSpPr>
          <p:cNvPr id="13" name="Tekstin paikkamerkki 12">
            <a:extLst>
              <a:ext uri="{FF2B5EF4-FFF2-40B4-BE49-F238E27FC236}">
                <a16:creationId xmlns:a16="http://schemas.microsoft.com/office/drawing/2014/main" id="{8CD4012C-4573-4B86-B7FE-302ED91F191F}"/>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rgbClr val="003580"/>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F4A16BC7-A4AB-478B-82F6-4819F7DB6FFF}"/>
              </a:ext>
            </a:extLst>
          </p:cNvPr>
          <p:cNvSpPr>
            <a:spLocks noGrp="1"/>
          </p:cNvSpPr>
          <p:nvPr>
            <p:ph type="dt" sz="half" idx="11"/>
          </p:nvPr>
        </p:nvSpPr>
        <p:spPr/>
        <p:txBody>
          <a:bodyPr/>
          <a:lstStyle>
            <a:lvl1pPr>
              <a:defRPr>
                <a:noFill/>
              </a:defRPr>
            </a:lvl1pPr>
          </a:lstStyle>
          <a:p>
            <a:fld id="{F067489D-E6E1-4177-A8AC-363B0B86CC94}" type="datetime1">
              <a:rPr lang="fi-FI" smtClean="0"/>
              <a:t>25.4.2023</a:t>
            </a:fld>
            <a:endParaRPr lang="fi-FI"/>
          </a:p>
        </p:txBody>
      </p:sp>
      <p:sp>
        <p:nvSpPr>
          <p:cNvPr id="6" name="Alatunnisteen paikkamerkki 5">
            <a:extLst>
              <a:ext uri="{FF2B5EF4-FFF2-40B4-BE49-F238E27FC236}">
                <a16:creationId xmlns:a16="http://schemas.microsoft.com/office/drawing/2014/main" id="{0E06F8F6-2C8F-4EFC-9B4D-DDEB03392601}"/>
              </a:ext>
            </a:extLst>
          </p:cNvPr>
          <p:cNvSpPr>
            <a:spLocks noGrp="1"/>
          </p:cNvSpPr>
          <p:nvPr>
            <p:ph type="ftr" sz="quarter" idx="12"/>
          </p:nvPr>
        </p:nvSpPr>
        <p:spPr/>
        <p:txBody>
          <a:bodyPr/>
          <a:lstStyle>
            <a:lvl1pPr>
              <a:defRPr>
                <a:noFill/>
              </a:defRPr>
            </a:lvl1pPr>
          </a:lstStyle>
          <a:p>
            <a:r>
              <a:rPr lang="fi-FI"/>
              <a:t>Yksikkö/Projekti/Esittäjä | Esityksen otsikko</a:t>
            </a:r>
          </a:p>
        </p:txBody>
      </p:sp>
      <p:sp>
        <p:nvSpPr>
          <p:cNvPr id="7" name="Dian numeron paikkamerkki 6">
            <a:extLst>
              <a:ext uri="{FF2B5EF4-FFF2-40B4-BE49-F238E27FC236}">
                <a16:creationId xmlns:a16="http://schemas.microsoft.com/office/drawing/2014/main" id="{1CEB04BB-C9F1-43D9-ADC5-8C2AA2A9F786}"/>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17696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dia 7">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6888088" y="1772816"/>
            <a:ext cx="4896544" cy="1152128"/>
          </a:xfrm>
        </p:spPr>
        <p:txBody>
          <a:bodyPr anchor="t">
            <a:noAutofit/>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bwMode="black">
          <a:xfrm>
            <a:off x="6888088" y="2996956"/>
            <a:ext cx="4896544" cy="936102"/>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cxnSp>
        <p:nvCxnSpPr>
          <p:cNvPr id="9" name="Suora yhdysviiva 8">
            <a:extLst>
              <a:ext uri="{FF2B5EF4-FFF2-40B4-BE49-F238E27FC236}">
                <a16:creationId xmlns:a16="http://schemas.microsoft.com/office/drawing/2014/main" id="{2E608E0B-00C1-435D-8688-08DA40E0EE31}"/>
              </a:ext>
            </a:extLst>
          </p:cNvPr>
          <p:cNvCxnSpPr>
            <a:cxnSpLocks/>
          </p:cNvCxnSpPr>
          <p:nvPr/>
        </p:nvCxnSpPr>
        <p:spPr>
          <a:xfrm>
            <a:off x="10920536" y="5513452"/>
            <a:ext cx="828000" cy="0"/>
          </a:xfrm>
          <a:prstGeom prst="line">
            <a:avLst/>
          </a:prstGeom>
          <a:ln w="12700">
            <a:solidFill>
              <a:srgbClr val="003580"/>
            </a:solidFill>
          </a:ln>
        </p:spPr>
        <p:style>
          <a:lnRef idx="1">
            <a:schemeClr val="accent2"/>
          </a:lnRef>
          <a:fillRef idx="0">
            <a:schemeClr val="accent2"/>
          </a:fillRef>
          <a:effectRef idx="0">
            <a:schemeClr val="accent2"/>
          </a:effectRef>
          <a:fontRef idx="minor">
            <a:schemeClr val="tx1"/>
          </a:fontRef>
        </p:style>
      </p:cxnSp>
      <p:pic>
        <p:nvPicPr>
          <p:cNvPr id="12" name="Kuva 11">
            <a:extLst>
              <a:ext uri="{FF2B5EF4-FFF2-40B4-BE49-F238E27FC236}">
                <a16:creationId xmlns:a16="http://schemas.microsoft.com/office/drawing/2014/main" id="{883D27C8-8310-4E5B-B2AF-AD705DE7B70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918940" y="836712"/>
            <a:ext cx="1350000" cy="540000"/>
          </a:xfrm>
          <a:prstGeom prst="rect">
            <a:avLst/>
          </a:prstGeom>
        </p:spPr>
      </p:pic>
      <p:sp>
        <p:nvSpPr>
          <p:cNvPr id="13" name="Tekstin paikkamerkki 12">
            <a:extLst>
              <a:ext uri="{FF2B5EF4-FFF2-40B4-BE49-F238E27FC236}">
                <a16:creationId xmlns:a16="http://schemas.microsoft.com/office/drawing/2014/main" id="{5980EBC4-1CB6-4631-A6B9-C4C518B860B4}"/>
              </a:ext>
            </a:extLst>
          </p:cNvPr>
          <p:cNvSpPr>
            <a:spLocks noGrp="1"/>
          </p:cNvSpPr>
          <p:nvPr>
            <p:ph type="body" sz="quarter" idx="10" hasCustomPrompt="1"/>
          </p:nvPr>
        </p:nvSpPr>
        <p:spPr>
          <a:xfrm>
            <a:off x="8747596" y="5658534"/>
            <a:ext cx="2999334" cy="864000"/>
          </a:xfrm>
        </p:spPr>
        <p:txBody>
          <a:bodyPr/>
          <a:lstStyle>
            <a:lvl1pPr marL="0" indent="0" algn="r">
              <a:spcAft>
                <a:spcPts val="0"/>
              </a:spcAft>
              <a:buNone/>
              <a:defRPr sz="14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14" name="Suorakulmio 13">
            <a:extLst>
              <a:ext uri="{FF2B5EF4-FFF2-40B4-BE49-F238E27FC236}">
                <a16:creationId xmlns:a16="http://schemas.microsoft.com/office/drawing/2014/main" id="{CBC40533-ECCC-4D6D-9B1E-C35F70115AA9}"/>
              </a:ext>
            </a:extLst>
          </p:cNvPr>
          <p:cNvSpPr/>
          <p:nvPr/>
        </p:nvSpPr>
        <p:spPr bwMode="hidden">
          <a:xfrm>
            <a:off x="360000" y="360000"/>
            <a:ext cx="6138000" cy="6138000"/>
          </a:xfrm>
          <a:prstGeom prst="rect">
            <a:avLst/>
          </a:prstGeom>
          <a:solidFill>
            <a:srgbClr val="009C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Kuva, joka sisältää kohteen lelu, LEGO&#10;&#10;Kuvaus luotu, korkea luotettavuus">
            <a:extLst>
              <a:ext uri="{FF2B5EF4-FFF2-40B4-BE49-F238E27FC236}">
                <a16:creationId xmlns:a16="http://schemas.microsoft.com/office/drawing/2014/main" id="{80519BDF-CE5C-409A-9B87-0F0A31A8B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38" y="996783"/>
            <a:ext cx="6147162" cy="4560395"/>
          </a:xfrm>
          <a:prstGeom prst="rect">
            <a:avLst/>
          </a:prstGeom>
        </p:spPr>
      </p:pic>
      <p:sp>
        <p:nvSpPr>
          <p:cNvPr id="4" name="Päivämäärän paikkamerkki 3">
            <a:extLst>
              <a:ext uri="{FF2B5EF4-FFF2-40B4-BE49-F238E27FC236}">
                <a16:creationId xmlns:a16="http://schemas.microsoft.com/office/drawing/2014/main" id="{E8006839-A93D-40DC-8BEE-5A83BDEF95D7}"/>
              </a:ext>
            </a:extLst>
          </p:cNvPr>
          <p:cNvSpPr>
            <a:spLocks noGrp="1"/>
          </p:cNvSpPr>
          <p:nvPr>
            <p:ph type="dt" sz="half" idx="11"/>
          </p:nvPr>
        </p:nvSpPr>
        <p:spPr/>
        <p:txBody>
          <a:bodyPr/>
          <a:lstStyle>
            <a:lvl1pPr>
              <a:defRPr>
                <a:noFill/>
              </a:defRPr>
            </a:lvl1pPr>
          </a:lstStyle>
          <a:p>
            <a:fld id="{09CFF13F-039D-4D0E-ACBA-B5D548FCEAB9}" type="datetime1">
              <a:rPr lang="fi-FI" smtClean="0"/>
              <a:t>25.4.2023</a:t>
            </a:fld>
            <a:endParaRPr lang="fi-FI"/>
          </a:p>
        </p:txBody>
      </p:sp>
      <p:sp>
        <p:nvSpPr>
          <p:cNvPr id="6" name="Alatunnisteen paikkamerkki 5">
            <a:extLst>
              <a:ext uri="{FF2B5EF4-FFF2-40B4-BE49-F238E27FC236}">
                <a16:creationId xmlns:a16="http://schemas.microsoft.com/office/drawing/2014/main" id="{19A24EEB-5DA7-41C3-A77B-0E886571F1DF}"/>
              </a:ext>
            </a:extLst>
          </p:cNvPr>
          <p:cNvSpPr>
            <a:spLocks noGrp="1"/>
          </p:cNvSpPr>
          <p:nvPr>
            <p:ph type="ftr" sz="quarter" idx="12"/>
          </p:nvPr>
        </p:nvSpPr>
        <p:spPr/>
        <p:txBody>
          <a:bodyPr/>
          <a:lstStyle>
            <a:lvl1pPr>
              <a:defRPr>
                <a:noFill/>
              </a:defRPr>
            </a:lvl1pPr>
          </a:lstStyle>
          <a:p>
            <a:r>
              <a:rPr lang="fi-FI"/>
              <a:t>Yksikkö/Projekti/Esittäjä | Esityksen otsikko</a:t>
            </a:r>
          </a:p>
        </p:txBody>
      </p:sp>
      <p:sp>
        <p:nvSpPr>
          <p:cNvPr id="7" name="Dian numeron paikkamerkki 6">
            <a:extLst>
              <a:ext uri="{FF2B5EF4-FFF2-40B4-BE49-F238E27FC236}">
                <a16:creationId xmlns:a16="http://schemas.microsoft.com/office/drawing/2014/main" id="{DE36DADC-C093-470C-97B8-E0EAA813A92D}"/>
              </a:ext>
            </a:extLst>
          </p:cNvPr>
          <p:cNvSpPr>
            <a:spLocks noGrp="1"/>
          </p:cNvSpPr>
          <p:nvPr>
            <p:ph type="sldNum" sz="quarter" idx="13"/>
          </p:nvPr>
        </p:nvSpPr>
        <p:spPr/>
        <p:txBody>
          <a:bodyPr/>
          <a:lstStyle>
            <a:lvl1pPr>
              <a:defRPr>
                <a:noFill/>
              </a:defRPr>
            </a:lvl1pPr>
          </a:lstStyle>
          <a:p>
            <a:fld id="{E38D8271-015E-4BD9-B1A3-A057F5E8F4AB}" type="slidenum">
              <a:rPr lang="fi-FI" smtClean="0"/>
              <a:t>‹#›</a:t>
            </a:fld>
            <a:endParaRPr lang="fi-FI"/>
          </a:p>
        </p:txBody>
      </p:sp>
    </p:spTree>
    <p:extLst>
      <p:ext uri="{BB962C8B-B14F-4D97-AF65-F5344CB8AC3E}">
        <p14:creationId xmlns:p14="http://schemas.microsoft.com/office/powerpoint/2010/main" val="333570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bwMode="black">
          <a:xfrm>
            <a:off x="935999" y="378000"/>
            <a:ext cx="10332000" cy="1008000"/>
          </a:xfrm>
          <a:prstGeom prst="rect">
            <a:avLst/>
          </a:prstGeom>
        </p:spPr>
        <p:txBody>
          <a:bodyPr vert="horz" lIns="0" tIns="0" rIns="0" bIns="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935998" y="1692000"/>
            <a:ext cx="10332000" cy="4176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 </a:t>
            </a:r>
          </a:p>
          <a:p>
            <a:pPr lvl="3"/>
            <a:r>
              <a:rPr lang="fi-FI" dirty="0"/>
              <a:t>neljäs taso</a:t>
            </a:r>
          </a:p>
          <a:p>
            <a:pPr lvl="4"/>
            <a:r>
              <a:rPr lang="fi-FI" dirty="0"/>
              <a:t>viides taso</a:t>
            </a:r>
          </a:p>
          <a:p>
            <a:pPr lvl="5"/>
            <a:r>
              <a:rPr lang="fi-FI" dirty="0"/>
              <a:t>6</a:t>
            </a:r>
          </a:p>
          <a:p>
            <a:pPr lvl="6"/>
            <a:r>
              <a:rPr lang="fi-FI" dirty="0"/>
              <a:t>7	</a:t>
            </a:r>
          </a:p>
          <a:p>
            <a:pPr lvl="7"/>
            <a:r>
              <a:rPr lang="fi-FI" dirty="0"/>
              <a:t>8</a:t>
            </a:r>
          </a:p>
          <a:p>
            <a:pPr lvl="8"/>
            <a:r>
              <a:rPr lang="fi-FI" dirty="0"/>
              <a:t>9</a:t>
            </a:r>
          </a:p>
          <a:p>
            <a:pPr lvl="8"/>
            <a:endParaRPr lang="fi-FI" dirty="0"/>
          </a:p>
        </p:txBody>
      </p:sp>
      <p:sp>
        <p:nvSpPr>
          <p:cNvPr id="4" name="Päivämäärän paikkamerkki 3"/>
          <p:cNvSpPr>
            <a:spLocks noGrp="1"/>
          </p:cNvSpPr>
          <p:nvPr>
            <p:ph type="dt" sz="half" idx="2"/>
          </p:nvPr>
        </p:nvSpPr>
        <p:spPr>
          <a:xfrm>
            <a:off x="816838" y="6146071"/>
            <a:ext cx="1152128" cy="365125"/>
          </a:xfrm>
          <a:prstGeom prst="rect">
            <a:avLst/>
          </a:prstGeom>
        </p:spPr>
        <p:txBody>
          <a:bodyPr vert="horz" lIns="0" tIns="0" rIns="0" bIns="0" rtlCol="0" anchor="ctr"/>
          <a:lstStyle>
            <a:lvl1pPr algn="l">
              <a:defRPr sz="1500">
                <a:solidFill>
                  <a:srgbClr val="003580"/>
                </a:solidFill>
              </a:defRPr>
            </a:lvl1pPr>
          </a:lstStyle>
          <a:p>
            <a:fld id="{A2015C2D-6A67-42BA-BA59-CF6D1E22E2A6}" type="datetime1">
              <a:rPr lang="fi-FI" smtClean="0"/>
              <a:t>25.4.2023</a:t>
            </a:fld>
            <a:endParaRPr lang="fi-FI"/>
          </a:p>
        </p:txBody>
      </p:sp>
      <p:sp>
        <p:nvSpPr>
          <p:cNvPr id="5" name="Alatunnisteen paikkamerkki 4"/>
          <p:cNvSpPr>
            <a:spLocks noGrp="1"/>
          </p:cNvSpPr>
          <p:nvPr>
            <p:ph type="ftr" sz="quarter" idx="3"/>
          </p:nvPr>
        </p:nvSpPr>
        <p:spPr>
          <a:xfrm>
            <a:off x="1994369" y="6146071"/>
            <a:ext cx="7213005" cy="365125"/>
          </a:xfrm>
          <a:prstGeom prst="rect">
            <a:avLst/>
          </a:prstGeom>
        </p:spPr>
        <p:txBody>
          <a:bodyPr vert="horz" lIns="0" tIns="0" rIns="0" bIns="0" rtlCol="0" anchor="ctr"/>
          <a:lstStyle>
            <a:lvl1pPr algn="l">
              <a:defRPr sz="1500">
                <a:solidFill>
                  <a:srgbClr val="003580"/>
                </a:solidFill>
              </a:defRPr>
            </a:lvl1pPr>
          </a:lstStyle>
          <a:p>
            <a:r>
              <a:rPr lang="fi-FI"/>
              <a:t>Yksikkö/Projekti/Esittäjä | Esityksen otsikko</a:t>
            </a:r>
          </a:p>
        </p:txBody>
      </p:sp>
      <p:sp>
        <p:nvSpPr>
          <p:cNvPr id="6" name="Dian numeron paikkamerkki 5"/>
          <p:cNvSpPr>
            <a:spLocks noGrp="1"/>
          </p:cNvSpPr>
          <p:nvPr>
            <p:ph type="sldNum" sz="quarter" idx="4"/>
          </p:nvPr>
        </p:nvSpPr>
        <p:spPr>
          <a:xfrm>
            <a:off x="360000" y="6146071"/>
            <a:ext cx="431435" cy="365125"/>
          </a:xfrm>
          <a:prstGeom prst="rect">
            <a:avLst/>
          </a:prstGeom>
        </p:spPr>
        <p:txBody>
          <a:bodyPr vert="horz" lIns="0" tIns="0" rIns="0" bIns="0" rtlCol="0" anchor="ctr"/>
          <a:lstStyle>
            <a:lvl1pPr algn="l">
              <a:defRPr sz="1500">
                <a:solidFill>
                  <a:srgbClr val="003580"/>
                </a:solidFill>
              </a:defRPr>
            </a:lvl1pPr>
          </a:lstStyle>
          <a:p>
            <a:fld id="{E38D8271-015E-4BD9-B1A3-A057F5E8F4AB}" type="slidenum">
              <a:rPr lang="fi-FI" smtClean="0"/>
              <a:t>‹#›</a:t>
            </a:fld>
            <a:endParaRPr lang="fi-FI"/>
          </a:p>
        </p:txBody>
      </p:sp>
      <p:pic>
        <p:nvPicPr>
          <p:cNvPr id="17" name="Kuva 16">
            <a:extLst>
              <a:ext uri="{FF2B5EF4-FFF2-40B4-BE49-F238E27FC236}">
                <a16:creationId xmlns:a16="http://schemas.microsoft.com/office/drawing/2014/main" id="{45721D19-5618-442D-90B6-68DFAB055C11}"/>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tretch>
            <a:fillRect/>
          </a:stretch>
        </p:blipFill>
        <p:spPr>
          <a:xfrm>
            <a:off x="10481311" y="6058633"/>
            <a:ext cx="1350000" cy="540000"/>
          </a:xfrm>
          <a:prstGeom prst="rect">
            <a:avLst/>
          </a:prstGeom>
        </p:spPr>
      </p:pic>
    </p:spTree>
    <p:extLst>
      <p:ext uri="{BB962C8B-B14F-4D97-AF65-F5344CB8AC3E}">
        <p14:creationId xmlns:p14="http://schemas.microsoft.com/office/powerpoint/2010/main" val="380657811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Lst>
  <p:hf hdr="0" ftr="0"/>
  <p:txStyles>
    <p:title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p:titleStyle>
    <p:bodyStyle>
      <a:lvl1pPr marL="359991" indent="-359991" algn="l" defTabSz="1219170" rtl="0" eaLnBrk="1" latinLnBrk="0" hangingPunct="1">
        <a:spcBef>
          <a:spcPts val="0"/>
        </a:spcBef>
        <a:spcAft>
          <a:spcPts val="533"/>
        </a:spcAft>
        <a:buClr>
          <a:srgbClr val="009CDB"/>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09CDB"/>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27">
          <p15:clr>
            <a:srgbClr val="F26B43"/>
          </p15:clr>
        </p15:guide>
        <p15:guide id="4" orient="horz" pos="4112">
          <p15:clr>
            <a:srgbClr val="F26B43"/>
          </p15:clr>
        </p15:guide>
        <p15:guide id="5" pos="221">
          <p15:clr>
            <a:srgbClr val="F26B43"/>
          </p15:clr>
        </p15:guide>
        <p15:guide id="6" pos="7457">
          <p15:clr>
            <a:srgbClr val="F26B43"/>
          </p15:clr>
        </p15:guide>
        <p15:guide id="7" pos="576">
          <p15:clr>
            <a:srgbClr val="F26B43"/>
          </p15:clr>
        </p15:guide>
        <p15:guide id="8" pos="71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04671DD4-2350-5E47-8E77-A7DF088D82D2}"/>
              </a:ext>
            </a:extLst>
          </p:cNvPr>
          <p:cNvSpPr/>
          <p:nvPr/>
        </p:nvSpPr>
        <p:spPr>
          <a:xfrm>
            <a:off x="4059794" y="2474871"/>
            <a:ext cx="4078972" cy="2114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 </a:t>
            </a:r>
          </a:p>
        </p:txBody>
      </p:sp>
      <p:sp>
        <p:nvSpPr>
          <p:cNvPr id="3" name="Otsikko 2">
            <a:extLst>
              <a:ext uri="{FF2B5EF4-FFF2-40B4-BE49-F238E27FC236}">
                <a16:creationId xmlns:a16="http://schemas.microsoft.com/office/drawing/2014/main" id="{87610F5B-3DE4-C84B-95F7-0F762E29F757}"/>
              </a:ext>
            </a:extLst>
          </p:cNvPr>
          <p:cNvSpPr>
            <a:spLocks noGrp="1"/>
          </p:cNvSpPr>
          <p:nvPr>
            <p:ph type="title" idx="4294967295"/>
          </p:nvPr>
        </p:nvSpPr>
        <p:spPr>
          <a:xfrm>
            <a:off x="4151780" y="3429000"/>
            <a:ext cx="3888432" cy="182418"/>
          </a:xfrm>
        </p:spPr>
        <p:txBody>
          <a:bodyPr anchor="ctr"/>
          <a:lstStyle/>
          <a:p>
            <a:pPr algn="ctr"/>
            <a:r>
              <a:rPr lang="sv-SE" sz="2400" dirty="0"/>
              <a:t>PERSONALBOKSLUT 2022</a:t>
            </a:r>
            <a:br>
              <a:rPr lang="sv-SE" sz="2400" dirty="0"/>
            </a:br>
            <a:r>
              <a:rPr lang="sv-SE" sz="2400" dirty="0"/>
              <a:t/>
            </a:r>
            <a:br>
              <a:rPr lang="sv-SE" sz="2400" dirty="0"/>
            </a:br>
            <a:r>
              <a:rPr lang="sv-SE" sz="2400" dirty="0" smtClean="0"/>
              <a:t>23.2.2023</a:t>
            </a:r>
            <a:r>
              <a:rPr lang="sv-SE" sz="2400" dirty="0">
                <a:solidFill>
                  <a:srgbClr val="FF0000"/>
                </a:solidFill>
              </a:rPr>
              <a:t/>
            </a:r>
            <a:br>
              <a:rPr lang="sv-SE" sz="2400" dirty="0">
                <a:solidFill>
                  <a:srgbClr val="FF0000"/>
                </a:solidFill>
              </a:rPr>
            </a:br>
            <a:endParaRPr lang="sv-SE" sz="2400" dirty="0">
              <a:solidFill>
                <a:srgbClr val="FF0000"/>
              </a:solidFill>
            </a:endParaRPr>
          </a:p>
        </p:txBody>
      </p:sp>
      <p:pic>
        <p:nvPicPr>
          <p:cNvPr id="5" name="Kuva 4">
            <a:extLst>
              <a:ext uri="{FF2B5EF4-FFF2-40B4-BE49-F238E27FC236}">
                <a16:creationId xmlns:a16="http://schemas.microsoft.com/office/drawing/2014/main" id="{A89C473F-8D0A-0C4E-B99E-A5CEB55EE2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01479" y="3935782"/>
            <a:ext cx="1389035" cy="555614"/>
          </a:xfrm>
          <a:prstGeom prst="rect">
            <a:avLst/>
          </a:prstGeom>
        </p:spPr>
      </p:pic>
    </p:spTree>
    <p:extLst>
      <p:ext uri="{BB962C8B-B14F-4D97-AF65-F5344CB8AC3E}">
        <p14:creationId xmlns:p14="http://schemas.microsoft.com/office/powerpoint/2010/main" val="136782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Utbildningsbakgrund</a:t>
            </a:r>
          </a:p>
        </p:txBody>
      </p:sp>
      <p:sp>
        <p:nvSpPr>
          <p:cNvPr id="3" name="Sisällön paikkamerkki 2"/>
          <p:cNvSpPr>
            <a:spLocks noGrp="1"/>
          </p:cNvSpPr>
          <p:nvPr>
            <p:ph idx="1"/>
          </p:nvPr>
        </p:nvSpPr>
        <p:spPr>
          <a:xfrm>
            <a:off x="935997" y="1692000"/>
            <a:ext cx="4836729" cy="4176000"/>
          </a:xfrm>
        </p:spPr>
        <p:txBody>
          <a:bodyPr/>
          <a:lstStyle/>
          <a:p>
            <a:pPr marL="0" indent="0">
              <a:buNone/>
            </a:pPr>
            <a:r>
              <a:rPr lang="sv-SE" sz="2000"/>
              <a:t>I dagens läge är 66 procent av medarbetarna vid FPA högt utbildade. Var fjärde har högre högskoleexamen.</a:t>
            </a:r>
          </a:p>
          <a:p>
            <a:pPr marL="0" indent="0">
              <a:buNone/>
            </a:pPr>
            <a:r>
              <a:rPr lang="sv-SE" sz="2000"/>
              <a:t>54 procent av personalen har merkantil eller samhällsvetenskaplig utbildning. Mer än en femtedel av personalen har utbildning inom hälso- och sjukvården eller det sociala området. </a:t>
            </a:r>
          </a:p>
          <a:p>
            <a:pPr marL="0" indent="0">
              <a:buNone/>
            </a:pPr>
            <a:r>
              <a:rPr lang="sv-SE" sz="2000"/>
              <a:t>Vanliga examina är tradenom, socionom, merkonom samt högskoleexamina i filosofi, samhällsvetenskaper och juridik.</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10</a:t>
            </a:fld>
            <a:endParaRPr lang="fi-FI"/>
          </a:p>
        </p:txBody>
      </p:sp>
      <p:pic>
        <p:nvPicPr>
          <p:cNvPr id="5" name="Picture 2" descr="8_Henkiloston-koulutustasot sv@1.5x.png (960×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0" y="1081011"/>
            <a:ext cx="4757903" cy="1610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9_Henkiloston-koulutusalat sv@1.5x.png (960×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999" y="2691759"/>
            <a:ext cx="5041166" cy="337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3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3"/>
            <a:ext cx="10332000" cy="563316"/>
          </a:xfrm>
        </p:spPr>
        <p:txBody>
          <a:bodyPr/>
          <a:lstStyle/>
          <a:p>
            <a:r>
              <a:rPr lang="sv-SE" dirty="0"/>
              <a:t>Omsättningen bland fastanställda</a:t>
            </a:r>
          </a:p>
        </p:txBody>
      </p:sp>
      <p:sp>
        <p:nvSpPr>
          <p:cNvPr id="3" name="Sisällön paikkamerkki 2"/>
          <p:cNvSpPr>
            <a:spLocks noGrp="1"/>
          </p:cNvSpPr>
          <p:nvPr>
            <p:ph idx="1"/>
          </p:nvPr>
        </p:nvSpPr>
        <p:spPr>
          <a:xfrm>
            <a:off x="940322" y="1136073"/>
            <a:ext cx="4882911" cy="4584145"/>
          </a:xfrm>
        </p:spPr>
        <p:txBody>
          <a:bodyPr/>
          <a:lstStyle/>
          <a:p>
            <a:pPr marL="0" indent="0">
              <a:buNone/>
            </a:pPr>
            <a:r>
              <a:rPr lang="sv-SE" sz="1800" dirty="0"/>
              <a:t>År 2022 var tillträdesomsättningen bland fastanställda omkring 7 procent och avgångsomsättningen var 6 procent. Under 2022 var antalet nya fastanställda och visstidsanställda som fick fast anställning 557, vilket är 150 färre än 2021. </a:t>
            </a:r>
          </a:p>
          <a:p>
            <a:pPr marL="0" indent="0">
              <a:buNone/>
            </a:pPr>
            <a:r>
              <a:rPr lang="sv-SE" sz="1800" dirty="0"/>
              <a:t>År 2022 avgick totalt 467 fastanställda från FPA. Detta var en ökning på 92 jämfört med året innan. Av de fastanställda som slutade avgick 32 procent med pension. Antalet personer som gått i pension har varit stabilt under de senaste åren. Under året avgick 13 personer med invalidpension. </a:t>
            </a:r>
          </a:p>
          <a:p>
            <a:pPr marL="0" indent="0">
              <a:buNone/>
            </a:pPr>
            <a:r>
              <a:rPr lang="sv-SE" sz="1800" dirty="0"/>
              <a:t>Antalet personer som slutade av annan orsak än pension ökade med nästan 100 och uppgick till 319 år 2022. Av dem arbetade cirka 200 som kundservice- och handläggningsspecialister och omkring 90 i andra sakkunniguppgifter.</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11</a:t>
            </a:fld>
            <a:endParaRPr lang="fi-FI"/>
          </a:p>
        </p:txBody>
      </p:sp>
      <p:pic>
        <p:nvPicPr>
          <p:cNvPr id="5" name="Picture 2" descr="4_Henkiloston_vaihtuvuus SV@1.5x.png (960×4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999" y="1167712"/>
            <a:ext cx="4758806" cy="2260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20_Kelasta-lahteneet sv@1.5x.png (960×5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999" y="3431319"/>
            <a:ext cx="4770876" cy="289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0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218166"/>
            <a:ext cx="10332000" cy="712079"/>
          </a:xfrm>
        </p:spPr>
        <p:txBody>
          <a:bodyPr/>
          <a:lstStyle/>
          <a:p>
            <a:r>
              <a:rPr lang="sv-SE" dirty="0"/>
              <a:t>Rekrytering</a:t>
            </a:r>
          </a:p>
        </p:txBody>
      </p:sp>
      <p:sp>
        <p:nvSpPr>
          <p:cNvPr id="3" name="Sisällön paikkamerkki 2"/>
          <p:cNvSpPr>
            <a:spLocks noGrp="1"/>
          </p:cNvSpPr>
          <p:nvPr>
            <p:ph idx="1"/>
          </p:nvPr>
        </p:nvSpPr>
        <p:spPr>
          <a:xfrm>
            <a:off x="935999" y="1074722"/>
            <a:ext cx="5226354" cy="5153550"/>
          </a:xfrm>
        </p:spPr>
        <p:txBody>
          <a:bodyPr/>
          <a:lstStyle/>
          <a:p>
            <a:pPr marL="0" indent="0">
              <a:buNone/>
            </a:pPr>
            <a:r>
              <a:rPr lang="sv-SE" sz="1800" dirty="0"/>
              <a:t>År 2022 publicerade FPA mer än 700 platsannonser och de resulterade i att nästan 2 600 personer rekryterades (inklusive interna rekryteringar). Mer än 35 000 jobbansökningar kom in. Uppgifterna kunde i regel besättas på ett bra sätt. Hösten 2022 publicerades i jobbsökningstjänsten </a:t>
            </a:r>
            <a:r>
              <a:rPr lang="sv-SE" sz="1800" dirty="0" err="1"/>
              <a:t>Duunitori</a:t>
            </a:r>
            <a:r>
              <a:rPr lang="sv-SE" sz="1800" dirty="0"/>
              <a:t> nyheten att FPA är den arbetsgivare inom den offentliga förvaltningen vars platsannonser väcker det största intresset. </a:t>
            </a:r>
          </a:p>
          <a:p>
            <a:pPr marL="0" indent="0">
              <a:buNone/>
            </a:pPr>
            <a:r>
              <a:rPr lang="sv-SE" sz="1800" dirty="0"/>
              <a:t>Vid rekryteringen av sommarjobbare inkom nästan 10 000 ansökningar. Antalet semestervikarier var 417, det vill säga 65 mindre än 2021.</a:t>
            </a:r>
          </a:p>
          <a:p>
            <a:pPr marL="0" indent="0">
              <a:buNone/>
            </a:pPr>
            <a:r>
              <a:rPr lang="sv-SE" sz="1800" dirty="0"/>
              <a:t>I oktober ordnades rekrytering till FPA:s praktikprogram som ett försök. Praktiken inleddes i januari 2023 och omkring 30 studerande eller nyutexaminerade valdes till programmet. Praktikprogrammet väckte också intresse och antalet sökande var nästan 1 200.</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12</a:t>
            </a:fld>
            <a:endParaRPr lang="fi-FI"/>
          </a:p>
        </p:txBody>
      </p:sp>
      <p:pic>
        <p:nvPicPr>
          <p:cNvPr id="3074" name="Picture 2" descr="Infograafi_rekrytoinnit2022_2023-4_SV.png (960×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917" y="1404901"/>
            <a:ext cx="5512666" cy="438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7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2"/>
            <a:ext cx="10332000" cy="878333"/>
          </a:xfrm>
        </p:spPr>
        <p:txBody>
          <a:bodyPr/>
          <a:lstStyle/>
          <a:p>
            <a:r>
              <a:rPr lang="sv-SE" dirty="0"/>
              <a:t/>
            </a:r>
            <a:br>
              <a:rPr lang="sv-SE" dirty="0"/>
            </a:br>
            <a:r>
              <a:rPr lang="sv-SE" dirty="0"/>
              <a:t>Frånvaro och övertidsarbete</a:t>
            </a:r>
          </a:p>
        </p:txBody>
      </p:sp>
      <p:sp>
        <p:nvSpPr>
          <p:cNvPr id="3" name="Sisällön paikkamerkki 2"/>
          <p:cNvSpPr>
            <a:spLocks noGrp="1"/>
          </p:cNvSpPr>
          <p:nvPr>
            <p:ph idx="1"/>
          </p:nvPr>
        </p:nvSpPr>
        <p:spPr>
          <a:xfrm>
            <a:off x="935999" y="1407481"/>
            <a:ext cx="5317020" cy="4738590"/>
          </a:xfrm>
        </p:spPr>
        <p:txBody>
          <a:bodyPr/>
          <a:lstStyle/>
          <a:p>
            <a:pPr marL="0" indent="0">
              <a:buNone/>
            </a:pPr>
            <a:r>
              <a:rPr lang="sv-SE" sz="2000"/>
              <a:t>År 2022 ökade frånvaroandelen till 25 procent. Bakgrunden var att sjukfrånvaron och familjeledigheterna ökade med en procentenhet. Av frånvaron på omkring 2 000 årsverken var 960 semestrar, 410 sjukfrånvaro, 370 familjeledigheter och de återstående 260 annan frånvaro. Trots den ökade frånvaron (+ 150 årsverken) var sysselsättningen mätt i årsverken på nästan samma nivå som 2021 på grund av att också antalet anställda ökade. </a:t>
            </a:r>
          </a:p>
          <a:p>
            <a:pPr marL="0" indent="0">
              <a:buNone/>
            </a:pPr>
            <a:r>
              <a:rPr lang="sv-SE" sz="2000"/>
              <a:t>Övertidsarbetets andel av årsarbetstiden var på samma nivå som året innan, det vill säga 1,3 procent. Handläggnings- och IT-specialisterna gjorde mest övertidsarbete. Totalt utfördes övertidsarbete i cirka 189 000 timmar.</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13</a:t>
            </a:fld>
            <a:endParaRPr lang="fi-FI"/>
          </a:p>
        </p:txBody>
      </p:sp>
      <p:pic>
        <p:nvPicPr>
          <p:cNvPr id="5" name="Picture 2" descr="27_Tyopanos-jakauma sv@1.5x.png (960×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489" y="1921164"/>
            <a:ext cx="5471911" cy="311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0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8000"/>
            <a:ext cx="10332000" cy="702655"/>
          </a:xfrm>
        </p:spPr>
        <p:txBody>
          <a:bodyPr/>
          <a:lstStyle/>
          <a:p>
            <a:r>
              <a:rPr lang="sv-SE" dirty="0"/>
              <a:t>Sjukfrånvaro</a:t>
            </a:r>
          </a:p>
        </p:txBody>
      </p:sp>
      <p:sp>
        <p:nvSpPr>
          <p:cNvPr id="3" name="Sisällön paikkamerkki 2"/>
          <p:cNvSpPr>
            <a:spLocks noGrp="1"/>
          </p:cNvSpPr>
          <p:nvPr>
            <p:ph sz="half" idx="1"/>
          </p:nvPr>
        </p:nvSpPr>
        <p:spPr>
          <a:xfrm>
            <a:off x="936000" y="1293091"/>
            <a:ext cx="5040000" cy="4574909"/>
          </a:xfrm>
        </p:spPr>
        <p:txBody>
          <a:bodyPr/>
          <a:lstStyle/>
          <a:p>
            <a:pPr marL="0" indent="0">
              <a:buNone/>
            </a:pPr>
            <a:r>
              <a:rPr lang="sv-SE" sz="1800" dirty="0"/>
              <a:t>Andelen sjukfrånvaro ökade 2022 till nära nivån för 2019 och var 5,0 procent. År 2021 var andelen sjukfrånvaro cirka 4 procent.</a:t>
            </a:r>
          </a:p>
          <a:p>
            <a:pPr marL="0" indent="0">
              <a:buNone/>
            </a:pPr>
            <a:r>
              <a:rPr lang="sv-SE" sz="1800" dirty="0"/>
              <a:t>Nästan hälften av sjukfrånvaron varade i 1–3 dagar och 25 procent i 4–10 dagar.</a:t>
            </a:r>
          </a:p>
          <a:p>
            <a:pPr marL="0" indent="0">
              <a:buNone/>
            </a:pPr>
            <a:r>
              <a:rPr lang="sv-SE" sz="1800" dirty="0"/>
              <a:t>En fjärdedel av sjukfrånvarodagarna var baserade på egen anmälan. Av de sjukfrånvarodagar som inte var baserade på egen anmälan berodde 34 procent på psykiska sjukdomar, 14 procent på </a:t>
            </a:r>
            <a:r>
              <a:rPr lang="sv-SE" sz="1800" dirty="0" err="1"/>
              <a:t>muskuloskeletala</a:t>
            </a:r>
            <a:r>
              <a:rPr lang="sv-SE" sz="1800" dirty="0"/>
              <a:t> sjukdomar och 4 procent på infektionssjukdomar. Antalet frånvarodagar på grund av infektionssjukdomar ökade med 137 procent. En av orsakerna till detta är spridningen av sjukdomar efter det att coronabegränsningarna avvecklades.  </a:t>
            </a:r>
          </a:p>
        </p:txBody>
      </p:sp>
      <p:sp>
        <p:nvSpPr>
          <p:cNvPr id="4" name="Sisällön paikkamerkki 3"/>
          <p:cNvSpPr>
            <a:spLocks noGrp="1"/>
          </p:cNvSpPr>
          <p:nvPr>
            <p:ph sz="half" idx="2"/>
          </p:nvPr>
        </p:nvSpPr>
        <p:spPr>
          <a:xfrm>
            <a:off x="6227999" y="1293091"/>
            <a:ext cx="5040000" cy="4574909"/>
          </a:xfrm>
        </p:spPr>
        <p:txBody>
          <a:bodyPr/>
          <a:lstStyle/>
          <a:p>
            <a:pPr marL="0" indent="0">
              <a:buNone/>
            </a:pPr>
            <a:r>
              <a:rPr lang="sv-SE" sz="1800"/>
              <a:t>Antalet olycksfall i arbetet och under arbetsresorna var litet också 2022. Antalet olycksfall som ledde till frånvaro var 12 och antalet olycksfall totalt 49.</a:t>
            </a:r>
          </a:p>
          <a:p>
            <a:pPr marL="0" indent="0">
              <a:buNone/>
            </a:pPr>
            <a:r>
              <a:rPr lang="sv-SE" sz="1800"/>
              <a:t>År 2022 hade 13 procent av de fastanställda ingen sjukfrånvaro alls. Förändringen från tidigare år är stor, till exempel under de föregående fem åren var andelen i genomsnitt 26 procent. </a:t>
            </a:r>
          </a:p>
        </p:txBody>
      </p:sp>
      <p:sp>
        <p:nvSpPr>
          <p:cNvPr id="5" name="Päivämäärän paikkamerkki 4"/>
          <p:cNvSpPr>
            <a:spLocks noGrp="1"/>
          </p:cNvSpPr>
          <p:nvPr>
            <p:ph type="dt" sz="half" idx="10"/>
          </p:nvPr>
        </p:nvSpPr>
        <p:spPr/>
        <p:txBody>
          <a:bodyPr/>
          <a:lstStyle/>
          <a:p>
            <a:fld id="{53910456-7031-468F-948B-5F0E5E97FD5A}" type="datetime1">
              <a:rPr lang="fi-FI" smtClean="0"/>
              <a:t>25.4.2023</a:t>
            </a:fld>
            <a:endParaRPr lang="fi-FI"/>
          </a:p>
        </p:txBody>
      </p:sp>
      <p:sp>
        <p:nvSpPr>
          <p:cNvPr id="7" name="Dian numeron paikkamerkki 6"/>
          <p:cNvSpPr>
            <a:spLocks noGrp="1"/>
          </p:cNvSpPr>
          <p:nvPr>
            <p:ph type="sldNum" sz="quarter" idx="12"/>
          </p:nvPr>
        </p:nvSpPr>
        <p:spPr/>
        <p:txBody>
          <a:bodyPr/>
          <a:lstStyle/>
          <a:p>
            <a:fld id="{E38D8271-015E-4BD9-B1A3-A057F5E8F4AB}" type="slidenum">
              <a:rPr lang="fi-FI" smtClean="0"/>
              <a:t>14</a:t>
            </a:fld>
            <a:endParaRPr lang="fi-FI"/>
          </a:p>
        </p:txBody>
      </p:sp>
      <p:pic>
        <p:nvPicPr>
          <p:cNvPr id="6" name="Picture 2" descr="11B_Ei-sairauspoissaoloja sv@1.5x.png (96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000" y="3427643"/>
            <a:ext cx="4932092" cy="244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1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2"/>
            <a:ext cx="10332000" cy="877196"/>
          </a:xfrm>
        </p:spPr>
        <p:txBody>
          <a:bodyPr/>
          <a:lstStyle/>
          <a:p>
            <a:r>
              <a:rPr lang="sv-SE"/>
              <a:t>Lön</a:t>
            </a:r>
          </a:p>
        </p:txBody>
      </p:sp>
      <p:sp>
        <p:nvSpPr>
          <p:cNvPr id="3" name="Sisällön paikkamerkki 2"/>
          <p:cNvSpPr>
            <a:spLocks noGrp="1"/>
          </p:cNvSpPr>
          <p:nvPr>
            <p:ph idx="1"/>
          </p:nvPr>
        </p:nvSpPr>
        <p:spPr>
          <a:xfrm>
            <a:off x="935999" y="1430830"/>
            <a:ext cx="7164293" cy="4612992"/>
          </a:xfrm>
        </p:spPr>
        <p:txBody>
          <a:bodyPr/>
          <a:lstStyle/>
          <a:p>
            <a:pPr marL="0" indent="0">
              <a:buNone/>
            </a:pPr>
            <a:r>
              <a:rPr lang="sv-SE" sz="1800" dirty="0"/>
              <a:t>Majoriteten av personalen vid FPA omfattas av lönesystemet för arbetstagare, där den totala lönen består av en uppgiftsdel och en personlig </a:t>
            </a:r>
            <a:r>
              <a:rPr lang="sv-SE" sz="1800" dirty="0" err="1"/>
              <a:t>lönedel</a:t>
            </a:r>
            <a:r>
              <a:rPr lang="sv-SE" sz="1800" dirty="0"/>
              <a:t>. Lönesystemet för FPA:s ledning (HAY) omfattar omkring 100 personer i ledande ställning.</a:t>
            </a:r>
          </a:p>
          <a:p>
            <a:pPr marL="0" indent="0">
              <a:buNone/>
            </a:pPr>
            <a:r>
              <a:rPr lang="sv-SE" sz="1800" dirty="0"/>
              <a:t>I slutet av 2022 var medellönen för heltidsanställda 3 271 euro/månad. Enligt personalundersökningen instämde 42 procent av medarbetarna helt eller delvis i att lönen står i proportion till kravnivån i arbetet. Inkomstutvecklingen vid FPA har motsvarat inkomstutvecklingen på arbetsmarknaden. </a:t>
            </a:r>
          </a:p>
          <a:p>
            <a:pPr marL="0" indent="0">
              <a:buNone/>
            </a:pPr>
            <a:r>
              <a:rPr lang="sv-SE" sz="1800" dirty="0"/>
              <a:t>År 2022 gjorde Mandatum en lönekartläggning för FPA som en del av FPA:s arbete för en plan för likabehandling och jämställdhet. Undersökningen visar att det inte finns några systematiska skillnader mellan grundlönerna för kvinnor och män och medellönerna och medianlönerna för ordinarie arbetstid när de granskas enligt kravnivå. Lika lön för kvinnor och män med samma eller likvärdigt arbete uppnås väl.</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15</a:t>
            </a:fld>
            <a:endParaRPr lang="fi-FI"/>
          </a:p>
        </p:txBody>
      </p:sp>
      <p:pic>
        <p:nvPicPr>
          <p:cNvPr id="7" name="Kuva 6"/>
          <p:cNvPicPr>
            <a:picLocks noChangeAspect="1"/>
          </p:cNvPicPr>
          <p:nvPr/>
        </p:nvPicPr>
        <p:blipFill>
          <a:blip r:embed="rId2"/>
          <a:stretch>
            <a:fillRect/>
          </a:stretch>
        </p:blipFill>
        <p:spPr>
          <a:xfrm>
            <a:off x="8621567" y="1430830"/>
            <a:ext cx="2507961" cy="4258121"/>
          </a:xfrm>
          <a:prstGeom prst="rect">
            <a:avLst/>
          </a:prstGeom>
        </p:spPr>
      </p:pic>
    </p:spTree>
    <p:extLst>
      <p:ext uri="{BB962C8B-B14F-4D97-AF65-F5344CB8AC3E}">
        <p14:creationId xmlns:p14="http://schemas.microsoft.com/office/powerpoint/2010/main" val="113093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Kompetensutveckling</a:t>
            </a:r>
          </a:p>
        </p:txBody>
      </p:sp>
      <p:sp>
        <p:nvSpPr>
          <p:cNvPr id="3" name="Sisällön paikkamerkki 2"/>
          <p:cNvSpPr>
            <a:spLocks noGrp="1"/>
          </p:cNvSpPr>
          <p:nvPr>
            <p:ph idx="1"/>
          </p:nvPr>
        </p:nvSpPr>
        <p:spPr>
          <a:xfrm>
            <a:off x="935999" y="1566742"/>
            <a:ext cx="10332000" cy="1596145"/>
          </a:xfrm>
        </p:spPr>
        <p:txBody>
          <a:bodyPr/>
          <a:lstStyle/>
          <a:p>
            <a:pPr marL="0" indent="0">
              <a:buNone/>
            </a:pPr>
            <a:r>
              <a:rPr lang="sv-SE" sz="2000" dirty="0">
                <a:latin typeface="Segoe UI Semilight" panose="020B0402040204020203" pitchFamily="34" charset="0"/>
                <a:cs typeface="Segoe UI Semilight" panose="020B0402040204020203" pitchFamily="34" charset="0"/>
              </a:rPr>
              <a:t>De FPA-anställdas upplevelse av kompetens, lärande och förnyelse är positiv. Största delen bedömde att arbetsuppgifterna motsvarar de egna färdigheterna. 80 procent upplevde att de kan lära sig och förnya sig i sitt arbete. Situationerna med samverkan och samtal i arbetsgemenskapen stöder kompetens och förnyelse (75 procent) och arbetsgivaren upplevs ge stöd för upprätthållande och förbättring av kompetensen  (69 procent). </a:t>
            </a:r>
          </a:p>
          <a:p>
            <a:pPr marL="0" indent="0">
              <a:buNone/>
            </a:pPr>
            <a:endParaRPr lang="fi-FI" dirty="0">
              <a:solidFill>
                <a:srgbClr val="00B0F0"/>
              </a:solidFill>
            </a:endParaRP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16</a:t>
            </a:fld>
            <a:endParaRPr lang="fi-FI"/>
          </a:p>
        </p:txBody>
      </p:sp>
      <p:sp>
        <p:nvSpPr>
          <p:cNvPr id="8" name="Tekstiruutu 7"/>
          <p:cNvSpPr txBox="1"/>
          <p:nvPr/>
        </p:nvSpPr>
        <p:spPr>
          <a:xfrm>
            <a:off x="816838" y="3285947"/>
            <a:ext cx="5972801" cy="1938992"/>
          </a:xfrm>
          <a:prstGeom prst="rect">
            <a:avLst/>
          </a:prstGeom>
          <a:noFill/>
        </p:spPr>
        <p:txBody>
          <a:bodyPr wrap="square" rtlCol="0">
            <a:spAutoFit/>
          </a:bodyPr>
          <a:lstStyle/>
          <a:p>
            <a:r>
              <a:rPr lang="sv-SE" sz="2000" dirty="0"/>
              <a:t>Utbildningsevenemang är ett av många sätt att utveckla kompetensen. Även om utnyttjandet av andelen andra medel för kompetensutveckling ökar, hölls nästan 600 utbildningstillfällen vid FPA 2022 och antalet deltagare var cirka 21 600. Mer än 600 personer deltog i externa utbildningar.</a:t>
            </a:r>
          </a:p>
        </p:txBody>
      </p:sp>
      <p:pic>
        <p:nvPicPr>
          <p:cNvPr id="5" name="Picture 2" descr="14_Koulutuksiin-osallistuneet sv@1.5x.png (960×6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211" y="3343817"/>
            <a:ext cx="4290532" cy="280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9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125889"/>
            <a:ext cx="10332000" cy="730552"/>
          </a:xfrm>
        </p:spPr>
        <p:txBody>
          <a:bodyPr/>
          <a:lstStyle/>
          <a:p>
            <a:r>
              <a:rPr lang="sv-SE" dirty="0"/>
              <a:t>Personalupplevelse och organisationskultur</a:t>
            </a:r>
          </a:p>
        </p:txBody>
      </p:sp>
      <p:sp>
        <p:nvSpPr>
          <p:cNvPr id="3" name="Sisällön paikkamerkki 2"/>
          <p:cNvSpPr>
            <a:spLocks noGrp="1"/>
          </p:cNvSpPr>
          <p:nvPr>
            <p:ph idx="1"/>
          </p:nvPr>
        </p:nvSpPr>
        <p:spPr>
          <a:xfrm>
            <a:off x="935999" y="1094111"/>
            <a:ext cx="10332000" cy="3236349"/>
          </a:xfrm>
        </p:spPr>
        <p:txBody>
          <a:bodyPr/>
          <a:lstStyle/>
          <a:p>
            <a:pPr marL="0" indent="0">
              <a:buNone/>
            </a:pPr>
            <a:r>
              <a:rPr lang="sv-SE" sz="1800" dirty="0"/>
              <a:t>Vi har identifierat en god personalupplevelse som en av FPA:s kritiska resurser för att uppnå målen i strategin. Personalupplevelsen är en individuell känsla som byggs upp i arbetet och i allt som har med arbetet att göra. </a:t>
            </a:r>
          </a:p>
          <a:p>
            <a:pPr marL="0" indent="0">
              <a:buNone/>
            </a:pPr>
            <a:r>
              <a:rPr lang="sv-SE" sz="1800" dirty="0"/>
              <a:t>Vi bygger en organisationskultur som stöder en god personalupplevelse ur fyra perspektiv: Förtroende och internt samarbete, Välbefinnande i arbetet och arbetsförmåga, Kunskap och lärande samt Innovation och produktivitet. </a:t>
            </a:r>
          </a:p>
          <a:p>
            <a:pPr marL="0" indent="0">
              <a:buNone/>
            </a:pPr>
            <a:r>
              <a:rPr lang="sv-SE" sz="1800" dirty="0"/>
              <a:t>Resultaten av en förändringsindikator för organisationskulturen som sammanställts utifrån barometerresultaten är på en bra nivå. Framför allt har vi gjort framsteg i samarbetet över enhetsgränserna. Ur utvecklingssynpunkt visar indikatorn bland annat att personalen är villig att lära sig nytt och förnya sig. Från 2021 till 2022 visade mätningen en positiv förändring i sju nyckeltal och en negativ förändring i fyra nyckeltal medan ett nyckeltal låg kvar på den tidigare utmärkta nivån (tabell).</a:t>
            </a:r>
          </a:p>
        </p:txBody>
      </p:sp>
      <p:sp>
        <p:nvSpPr>
          <p:cNvPr id="4" name="Päivämäärän paikkamerkki 3"/>
          <p:cNvSpPr>
            <a:spLocks noGrp="1"/>
          </p:cNvSpPr>
          <p:nvPr>
            <p:ph type="dt" sz="half" idx="10"/>
          </p:nvPr>
        </p:nvSpPr>
        <p:spPr/>
        <p:txBody>
          <a:bodyPr/>
          <a:lstStyle/>
          <a:p>
            <a:fld id="{2A96FECE-A29F-419D-9586-B1B9473D716D}" type="datetime1">
              <a:rPr lang="fi-FI" smtClean="0"/>
              <a:t>25.4.2023</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17</a:t>
            </a:fld>
            <a:endParaRPr lang="fi-FI"/>
          </a:p>
        </p:txBody>
      </p:sp>
      <p:sp>
        <p:nvSpPr>
          <p:cNvPr id="6" name="Tekstiruutu 5"/>
          <p:cNvSpPr txBox="1"/>
          <p:nvPr/>
        </p:nvSpPr>
        <p:spPr>
          <a:xfrm>
            <a:off x="2743200" y="6031345"/>
            <a:ext cx="5486400" cy="461665"/>
          </a:xfrm>
          <a:prstGeom prst="rect">
            <a:avLst/>
          </a:prstGeom>
          <a:noFill/>
        </p:spPr>
        <p:txBody>
          <a:bodyPr wrap="square" rtlCol="0">
            <a:spAutoFit/>
          </a:bodyPr>
          <a:lstStyle/>
          <a:p>
            <a:r>
              <a:rPr lang="sv-SE" sz="1200" dirty="0"/>
              <a:t>Förändring av nyckeltalen i indikatorn för förändring av organisationskulturen från 2021 till 2022 (positiv, oförändrad eller negativ)</a:t>
            </a:r>
          </a:p>
        </p:txBody>
      </p:sp>
      <p:pic>
        <p:nvPicPr>
          <p:cNvPr id="9" name="Kuva 8"/>
          <p:cNvPicPr>
            <a:picLocks noChangeAspect="1"/>
          </p:cNvPicPr>
          <p:nvPr/>
        </p:nvPicPr>
        <p:blipFill>
          <a:blip r:embed="rId2"/>
          <a:stretch>
            <a:fillRect/>
          </a:stretch>
        </p:blipFill>
        <p:spPr>
          <a:xfrm>
            <a:off x="2743200" y="4381778"/>
            <a:ext cx="6830757" cy="1649567"/>
          </a:xfrm>
          <a:prstGeom prst="rect">
            <a:avLst/>
          </a:prstGeom>
        </p:spPr>
      </p:pic>
    </p:spTree>
    <p:extLst>
      <p:ext uri="{BB962C8B-B14F-4D97-AF65-F5344CB8AC3E}">
        <p14:creationId xmlns:p14="http://schemas.microsoft.com/office/powerpoint/2010/main" val="308286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sv-SE"/>
              <a:t>31.10.2022</a:t>
            </a:r>
          </a:p>
        </p:txBody>
      </p:sp>
      <p:sp>
        <p:nvSpPr>
          <p:cNvPr id="4" name="Alatunnisteen paikkamerkki 3"/>
          <p:cNvSpPr>
            <a:spLocks noGrp="1"/>
          </p:cNvSpPr>
          <p:nvPr>
            <p:ph type="ftr" sz="quarter" idx="11"/>
          </p:nvPr>
        </p:nvSpPr>
        <p:spPr/>
        <p:txBody>
          <a:bodyPr/>
          <a:lstStyle/>
          <a:p>
            <a:r>
              <a:rPr lang="sv-SE"/>
              <a:t>Personalbarometern 2022</a:t>
            </a:r>
          </a:p>
        </p:txBody>
      </p:sp>
      <p:sp>
        <p:nvSpPr>
          <p:cNvPr id="5" name="Dian numeron paikkamerkki 4"/>
          <p:cNvSpPr>
            <a:spLocks noGrp="1"/>
          </p:cNvSpPr>
          <p:nvPr>
            <p:ph type="sldNum" sz="quarter" idx="12"/>
          </p:nvPr>
        </p:nvSpPr>
        <p:spPr/>
        <p:txBody>
          <a:bodyPr/>
          <a:lstStyle/>
          <a:p>
            <a:fld id="{BD203905-F3B0-43F6-BDA5-3D4BF3CA8340}" type="slidenum">
              <a:rPr lang="fi-FI" smtClean="0"/>
              <a:t>18</a:t>
            </a:fld>
            <a:endParaRPr lang="fi-FI"/>
          </a:p>
        </p:txBody>
      </p:sp>
      <p:graphicFrame>
        <p:nvGraphicFramePr>
          <p:cNvPr id="7" name="Taulukko 6"/>
          <p:cNvGraphicFramePr>
            <a:graphicFrameLocks noGrp="1"/>
          </p:cNvGraphicFramePr>
          <p:nvPr/>
        </p:nvGraphicFramePr>
        <p:xfrm>
          <a:off x="676927" y="18473"/>
          <a:ext cx="9217024" cy="6837026"/>
        </p:xfrm>
        <a:graphic>
          <a:graphicData uri="http://schemas.openxmlformats.org/drawingml/2006/table">
            <a:tbl>
              <a:tblPr firstRow="1" bandRow="1">
                <a:tableStyleId>{21E4AEA4-8DFA-4A89-87EB-49C32662AFE0}</a:tableStyleId>
              </a:tblPr>
              <a:tblGrid>
                <a:gridCol w="2169452">
                  <a:extLst>
                    <a:ext uri="{9D8B030D-6E8A-4147-A177-3AD203B41FA5}">
                      <a16:colId xmlns:a16="http://schemas.microsoft.com/office/drawing/2014/main" val="109559979"/>
                    </a:ext>
                  </a:extLst>
                </a:gridCol>
                <a:gridCol w="4981708">
                  <a:extLst>
                    <a:ext uri="{9D8B030D-6E8A-4147-A177-3AD203B41FA5}">
                      <a16:colId xmlns:a16="http://schemas.microsoft.com/office/drawing/2014/main" val="2782838455"/>
                    </a:ext>
                  </a:extLst>
                </a:gridCol>
                <a:gridCol w="562450">
                  <a:extLst>
                    <a:ext uri="{9D8B030D-6E8A-4147-A177-3AD203B41FA5}">
                      <a16:colId xmlns:a16="http://schemas.microsoft.com/office/drawing/2014/main" val="2296711438"/>
                    </a:ext>
                  </a:extLst>
                </a:gridCol>
                <a:gridCol w="510657">
                  <a:extLst>
                    <a:ext uri="{9D8B030D-6E8A-4147-A177-3AD203B41FA5}">
                      <a16:colId xmlns:a16="http://schemas.microsoft.com/office/drawing/2014/main" val="3661389065"/>
                    </a:ext>
                  </a:extLst>
                </a:gridCol>
                <a:gridCol w="992757">
                  <a:extLst>
                    <a:ext uri="{9D8B030D-6E8A-4147-A177-3AD203B41FA5}">
                      <a16:colId xmlns:a16="http://schemas.microsoft.com/office/drawing/2014/main" val="605205862"/>
                    </a:ext>
                  </a:extLst>
                </a:gridCol>
              </a:tblGrid>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Delområde</a:t>
                      </a: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Indikator</a:t>
                      </a:r>
                    </a:p>
                  </a:txBody>
                  <a:tcPr marL="36000"/>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2021</a:t>
                      </a:r>
                    </a:p>
                  </a:txBody>
                  <a:tcPr marL="36000"/>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2022</a:t>
                      </a:r>
                    </a:p>
                  </a:txBody>
                  <a:tcPr marL="36000"/>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Förändring </a:t>
                      </a:r>
                    </a:p>
                  </a:txBody>
                  <a:tcPr marL="36000"/>
                </a:tc>
                <a:extLst>
                  <a:ext uri="{0D108BD9-81ED-4DB2-BD59-A6C34878D82A}">
                    <a16:rowId xmlns:a16="http://schemas.microsoft.com/office/drawing/2014/main" val="209958009"/>
                  </a:ext>
                </a:extLst>
              </a:tr>
              <a:tr h="449165">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Stärkt förtroende och samarbete</a:t>
                      </a: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Jag får mitt arbete och mitt privatliv att gå ihop</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92,0 %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92,0 %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0</a:t>
                      </a:r>
                    </a:p>
                  </a:txBody>
                  <a:tcPr marL="9525" marR="9525" marT="9525" marB="0" anchor="ctr"/>
                </a:tc>
                <a:extLst>
                  <a:ext uri="{0D108BD9-81ED-4DB2-BD59-A6C34878D82A}">
                    <a16:rowId xmlns:a16="http://schemas.microsoft.com/office/drawing/2014/main" val="2408038282"/>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Samarbetet över enhetsgränserna fungerar bra</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53,5 %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59,9 %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6,4</a:t>
                      </a:r>
                    </a:p>
                  </a:txBody>
                  <a:tcPr marL="9525" marR="9525" marT="9525" marB="0" anchor="ctr"/>
                </a:tc>
                <a:extLst>
                  <a:ext uri="{0D108BD9-81ED-4DB2-BD59-A6C34878D82A}">
                    <a16:rowId xmlns:a16="http://schemas.microsoft.com/office/drawing/2014/main" val="625367227"/>
                  </a:ext>
                </a:extLst>
              </a:tr>
              <a:tr h="326132">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Jag kan lita på min chef även i svåra situationer</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85,3 %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86,0 %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0,7</a:t>
                      </a:r>
                    </a:p>
                  </a:txBody>
                  <a:tcPr marL="9525" marR="9525" marT="9525" marB="0" anchor="ctr"/>
                </a:tc>
                <a:extLst>
                  <a:ext uri="{0D108BD9-81ED-4DB2-BD59-A6C34878D82A}">
                    <a16:rowId xmlns:a16="http://schemas.microsoft.com/office/drawing/2014/main" val="1381613251"/>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Inom min arbetsgemenskap främjar vi en arbetskultur där vi kan känna att vi arbetar tillsammans</a:t>
                      </a:r>
                    </a:p>
                  </a:txBody>
                  <a:tcPr marL="36000" marR="9525" marT="9525" marB="0" anchor="ctr"/>
                </a:tc>
                <a:tc>
                  <a:txBody>
                    <a:bodyPr/>
                    <a:lstStyle/>
                    <a:p>
                      <a:pPr algn="l" rtl="0" fontAlgn="b"/>
                      <a:endParaRPr lang="fi-FI" sz="1200" b="0" i="0" u="none" strike="noStrike" dirty="0">
                        <a:solidFill>
                          <a:srgbClr val="000000"/>
                        </a:solidFill>
                        <a:effectLst/>
                        <a:latin typeface="+mn-lt"/>
                        <a:cs typeface="Segoe UI Light" panose="020B0502040204020203"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68,3 %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a:t>
                      </a:r>
                    </a:p>
                  </a:txBody>
                  <a:tcPr marL="9525" marR="9525" marT="9525" marB="0" anchor="ctr"/>
                </a:tc>
                <a:extLst>
                  <a:ext uri="{0D108BD9-81ED-4DB2-BD59-A6C34878D82A}">
                    <a16:rowId xmlns:a16="http://schemas.microsoft.com/office/drawing/2014/main" val="3311181733"/>
                  </a:ext>
                </a:extLst>
              </a:tr>
              <a:tr h="628831">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Det kontinuerliga lärandet och kompetensen motsvarar framtidens behov</a:t>
                      </a: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Jag kan lära mig nya saker och utvecklas i mitt arbete</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81,9 %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79,8 %</a:t>
                      </a:r>
                    </a:p>
                  </a:txBody>
                  <a:tcPr marL="9525" marR="9525" marT="9525" marB="0" anchor="ctr"/>
                </a:tc>
                <a:tc>
                  <a:txBody>
                    <a:bodyPr/>
                    <a:lstStyle/>
                    <a:p>
                      <a:pPr algn="ctr" fontAlgn="b"/>
                      <a:r>
                        <a:rPr lang="sv-SE" sz="1200" b="0" i="0" u="none" strike="noStrike">
                          <a:solidFill>
                            <a:srgbClr val="FF0000"/>
                          </a:solidFill>
                          <a:effectLst/>
                          <a:latin typeface="+mn-lt"/>
                          <a:cs typeface="Segoe UI Light" panose="020B0502040204020203" pitchFamily="34" charset="0"/>
                        </a:rPr>
                        <a:t>-2,1</a:t>
                      </a:r>
                    </a:p>
                  </a:txBody>
                  <a:tcPr marL="9525" marR="9525" marT="9525" marB="0" anchor="ctr"/>
                </a:tc>
                <a:extLst>
                  <a:ext uri="{0D108BD9-81ED-4DB2-BD59-A6C34878D82A}">
                    <a16:rowId xmlns:a16="http://schemas.microsoft.com/office/drawing/2014/main" val="213459771"/>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Min arbetsgivare hjälper mig att upprätthålla och öka min kompetens</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69,5 %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68,8 %</a:t>
                      </a:r>
                    </a:p>
                  </a:txBody>
                  <a:tcPr marL="9525" marR="9525" marT="9525" marB="0" anchor="ctr"/>
                </a:tc>
                <a:tc>
                  <a:txBody>
                    <a:bodyPr/>
                    <a:lstStyle/>
                    <a:p>
                      <a:pPr algn="ctr" fontAlgn="b"/>
                      <a:r>
                        <a:rPr lang="sv-SE" sz="1200" b="0" i="0" u="none" strike="noStrike">
                          <a:solidFill>
                            <a:srgbClr val="FF0000"/>
                          </a:solidFill>
                          <a:effectLst/>
                          <a:latin typeface="+mn-lt"/>
                          <a:cs typeface="Segoe UI Light" panose="020B0502040204020203" pitchFamily="34" charset="0"/>
                        </a:rPr>
                        <a:t>-0,7</a:t>
                      </a:r>
                    </a:p>
                  </a:txBody>
                  <a:tcPr marL="9525" marR="9525" marT="9525" marB="0" anchor="ctr"/>
                </a:tc>
                <a:extLst>
                  <a:ext uri="{0D108BD9-81ED-4DB2-BD59-A6C34878D82A}">
                    <a16:rowId xmlns:a16="http://schemas.microsoft.com/office/drawing/2014/main" val="1917506908"/>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Min kompetens är tillräcklig i förhållande till de krav som arbetet ställer</a:t>
                      </a:r>
                    </a:p>
                  </a:txBody>
                  <a:tcPr marL="36000" marR="9525" marT="9525" marB="0" anchor="ctr"/>
                </a:tc>
                <a:tc>
                  <a:txBody>
                    <a:bodyPr/>
                    <a:lstStyle/>
                    <a:p>
                      <a:pPr algn="l" rtl="0" fontAlgn="b"/>
                      <a:endParaRPr lang="fi-FI" sz="1200" b="0" i="0" u="none" strike="noStrike" dirty="0">
                        <a:solidFill>
                          <a:srgbClr val="000000"/>
                        </a:solidFill>
                        <a:effectLst/>
                        <a:latin typeface="+mn-lt"/>
                        <a:cs typeface="Segoe UI Light" panose="020B0502040204020203"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88,9 %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a:t>
                      </a:r>
                    </a:p>
                  </a:txBody>
                  <a:tcPr marL="9525" marR="9525" marT="9525" marB="0" anchor="ctr"/>
                </a:tc>
                <a:extLst>
                  <a:ext uri="{0D108BD9-81ED-4DB2-BD59-A6C34878D82A}">
                    <a16:rowId xmlns:a16="http://schemas.microsoft.com/office/drawing/2014/main" val="3155563785"/>
                  </a:ext>
                </a:extLst>
              </a:tr>
              <a:tr h="376413">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Vi utvärderar tillsammans vilken kompetens vi behöver och uppmuntrar till kontinuerligt lärande</a:t>
                      </a:r>
                    </a:p>
                  </a:txBody>
                  <a:tcPr marL="36000" marR="9525" marT="9525" marB="0" anchor="ctr"/>
                </a:tc>
                <a:tc>
                  <a:txBody>
                    <a:bodyPr/>
                    <a:lstStyle/>
                    <a:p>
                      <a:pPr algn="l" rtl="0" fontAlgn="b"/>
                      <a:endParaRPr lang="fi-FI" sz="1200" b="0" i="0" u="none" strike="noStrike" dirty="0">
                        <a:solidFill>
                          <a:srgbClr val="000000"/>
                        </a:solidFill>
                        <a:effectLst/>
                        <a:latin typeface="+mn-lt"/>
                        <a:cs typeface="Segoe UI Light" panose="020B0502040204020203"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60,4 %</a:t>
                      </a:r>
                    </a:p>
                  </a:txBody>
                  <a:tcPr marL="9525" marR="9525" marT="9525" marB="0"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mn-lt"/>
                          <a:cs typeface="Segoe UI Light" panose="020B0502040204020203" pitchFamily="34" charset="0"/>
                        </a:rPr>
                        <a:t>-</a:t>
                      </a:r>
                    </a:p>
                    <a:p>
                      <a:pPr algn="l" rtl="0" fontAlgn="b"/>
                      <a:endParaRPr lang="fi-FI" sz="1200" b="0" i="0" u="none" strike="noStrike" dirty="0">
                        <a:solidFill>
                          <a:srgbClr val="000000"/>
                        </a:solidFill>
                        <a:effectLst/>
                        <a:latin typeface="+mn-lt"/>
                        <a:cs typeface="Segoe UI Light" panose="020B0502040204020203" pitchFamily="34" charset="0"/>
                      </a:endParaRPr>
                    </a:p>
                  </a:txBody>
                  <a:tcPr marL="9525" marR="9525" marT="9525" marB="0" anchor="ctr"/>
                </a:tc>
                <a:extLst>
                  <a:ext uri="{0D108BD9-81ED-4DB2-BD59-A6C34878D82A}">
                    <a16:rowId xmlns:a16="http://schemas.microsoft.com/office/drawing/2014/main" val="2825481085"/>
                  </a:ext>
                </a:extLst>
              </a:tr>
              <a:tr h="449165">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En sund arbetsplats för bättre arbetshälsa</a:t>
                      </a: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Jag kan påverka mitt arbete.</a:t>
                      </a:r>
                    </a:p>
                  </a:txBody>
                  <a:tcPr marL="3600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70,6 %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71,3 %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0,7</a:t>
                      </a:r>
                    </a:p>
                  </a:txBody>
                  <a:tcPr marL="9525" marR="9525" marT="9525" marB="0" anchor="ctr"/>
                </a:tc>
                <a:extLst>
                  <a:ext uri="{0D108BD9-81ED-4DB2-BD59-A6C34878D82A}">
                    <a16:rowId xmlns:a16="http://schemas.microsoft.com/office/drawing/2014/main" val="3601325392"/>
                  </a:ext>
                </a:extLst>
              </a:tr>
              <a:tr h="396824">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För lite tid för att kunna utföra arbetet ordentligt</a:t>
                      </a:r>
                    </a:p>
                  </a:txBody>
                  <a:tcPr marL="36000" anchor="ctr"/>
                </a:tc>
                <a:tc>
                  <a:txBody>
                    <a:bodyPr/>
                    <a:lstStyle/>
                    <a:p>
                      <a:pPr algn="ctr" fontAlgn="b"/>
                      <a:r>
                        <a:rPr lang="sv-SE" sz="1200" b="0" i="0" u="none" strike="noStrike">
                          <a:solidFill>
                            <a:srgbClr val="000000"/>
                          </a:solidFill>
                          <a:effectLst/>
                          <a:latin typeface="+mn-lt"/>
                          <a:cs typeface="Segoe UI Light" panose="020B0502040204020203" pitchFamily="34" charset="0"/>
                        </a:rPr>
                        <a:t>54,2 %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53,9 %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-0,3</a:t>
                      </a:r>
                    </a:p>
                  </a:txBody>
                  <a:tcPr marL="9525" marR="9525" marT="9525" marB="0" anchor="ctr"/>
                </a:tc>
                <a:extLst>
                  <a:ext uri="{0D108BD9-81ED-4DB2-BD59-A6C34878D82A}">
                    <a16:rowId xmlns:a16="http://schemas.microsoft.com/office/drawing/2014/main" val="1070242360"/>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För mycket information att ta till sig</a:t>
                      </a:r>
                    </a:p>
                  </a:txBody>
                  <a:tcPr marL="36000" anchor="ctr"/>
                </a:tc>
                <a:tc>
                  <a:txBody>
                    <a:bodyPr/>
                    <a:lstStyle/>
                    <a:p>
                      <a:pPr algn="ctr" fontAlgn="b"/>
                      <a:r>
                        <a:rPr lang="sv-SE" sz="1200" b="0" i="0" u="none" strike="noStrike">
                          <a:solidFill>
                            <a:srgbClr val="000000"/>
                          </a:solidFill>
                          <a:effectLst/>
                          <a:latin typeface="+mn-lt"/>
                          <a:cs typeface="Segoe UI Light" panose="020B0502040204020203" pitchFamily="34" charset="0"/>
                        </a:rPr>
                        <a:t>60,7 %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58,9 %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-1,8</a:t>
                      </a:r>
                    </a:p>
                  </a:txBody>
                  <a:tcPr marL="9525" marR="9525" marT="9525" marB="0" anchor="ctr"/>
                </a:tc>
                <a:extLst>
                  <a:ext uri="{0D108BD9-81ED-4DB2-BD59-A6C34878D82A}">
                    <a16:rowId xmlns:a16="http://schemas.microsoft.com/office/drawing/2014/main" val="248073048"/>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Min chef beaktar mitt välmående och stöder min arbetsförmåga när det gäller arbetsarrangemangen</a:t>
                      </a:r>
                    </a:p>
                  </a:txBody>
                  <a:tcPr marL="3600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85,9 %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85,7 %</a:t>
                      </a:r>
                    </a:p>
                  </a:txBody>
                  <a:tcPr marL="9525" marR="9525" marT="9525" marB="0" anchor="ctr"/>
                </a:tc>
                <a:tc>
                  <a:txBody>
                    <a:bodyPr/>
                    <a:lstStyle/>
                    <a:p>
                      <a:pPr algn="ctr" fontAlgn="b"/>
                      <a:r>
                        <a:rPr lang="sv-SE" sz="1200" b="0" i="0" u="none" strike="noStrike">
                          <a:solidFill>
                            <a:srgbClr val="FF0000"/>
                          </a:solidFill>
                          <a:effectLst/>
                          <a:latin typeface="+mn-lt"/>
                          <a:cs typeface="Segoe UI Light" panose="020B0502040204020203" pitchFamily="34" charset="0"/>
                        </a:rPr>
                        <a:t>-0,2</a:t>
                      </a:r>
                    </a:p>
                  </a:txBody>
                  <a:tcPr marL="9525" marR="9525" marT="9525" marB="0" anchor="ctr"/>
                </a:tc>
                <a:extLst>
                  <a:ext uri="{0D108BD9-81ED-4DB2-BD59-A6C34878D82A}">
                    <a16:rowId xmlns:a16="http://schemas.microsoft.com/office/drawing/2014/main" val="378550995"/>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Främjande av effektivitet och produktivitet</a:t>
                      </a:r>
                    </a:p>
                  </a:txBody>
                  <a:tcPr marL="36000" marR="9525" marT="9525" marB="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Mitt arbete motiverar och inspirerar mig</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70,8 %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72,7 %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1,9</a:t>
                      </a:r>
                    </a:p>
                  </a:txBody>
                  <a:tcPr marL="9525" marR="9525" marT="9525" marB="0" anchor="ctr"/>
                </a:tc>
                <a:extLst>
                  <a:ext uri="{0D108BD9-81ED-4DB2-BD59-A6C34878D82A}">
                    <a16:rowId xmlns:a16="http://schemas.microsoft.com/office/drawing/2014/main" val="2138412575"/>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marR="9525" marT="9525" marB="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Våra handlingssätt gör det möjligt att skapa en god kundupplevelse</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82,4 %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82,2 %</a:t>
                      </a:r>
                    </a:p>
                  </a:txBody>
                  <a:tcPr marL="9525" marR="9525" marT="9525" marB="0" anchor="ctr"/>
                </a:tc>
                <a:tc>
                  <a:txBody>
                    <a:bodyPr/>
                    <a:lstStyle/>
                    <a:p>
                      <a:pPr algn="ctr" fontAlgn="b"/>
                      <a:r>
                        <a:rPr lang="sv-SE" sz="1200" b="0" i="0" u="none" strike="noStrike">
                          <a:solidFill>
                            <a:srgbClr val="FF0000"/>
                          </a:solidFill>
                          <a:effectLst/>
                          <a:latin typeface="+mn-lt"/>
                          <a:cs typeface="Segoe UI Light" panose="020B0502040204020203" pitchFamily="34" charset="0"/>
                        </a:rPr>
                        <a:t>-0,2</a:t>
                      </a:r>
                    </a:p>
                  </a:txBody>
                  <a:tcPr marL="9525" marR="9525" marT="9525" marB="0" anchor="ctr"/>
                </a:tc>
                <a:extLst>
                  <a:ext uri="{0D108BD9-81ED-4DB2-BD59-A6C34878D82A}">
                    <a16:rowId xmlns:a16="http://schemas.microsoft.com/office/drawing/2014/main" val="4267689490"/>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marR="9525" marT="9525" marB="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Min chef främjar produktivitet och kostnadsmedvetenhet i vår verksamhet</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74,2 %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75,6 %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1,4</a:t>
                      </a:r>
                    </a:p>
                  </a:txBody>
                  <a:tcPr marL="9525" marR="9525" marT="9525" marB="0" anchor="ctr"/>
                </a:tc>
                <a:extLst>
                  <a:ext uri="{0D108BD9-81ED-4DB2-BD59-A6C34878D82A}">
                    <a16:rowId xmlns:a16="http://schemas.microsoft.com/office/drawing/2014/main" val="219231442"/>
                  </a:ext>
                </a:extLst>
              </a:tr>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fi-FI" sz="1200" kern="1200" dirty="0">
                        <a:solidFill>
                          <a:schemeClr val="dk1"/>
                        </a:solidFill>
                        <a:latin typeface="+mn-lt"/>
                        <a:ea typeface="+mn-ea"/>
                        <a:cs typeface="+mn-cs"/>
                      </a:endParaRPr>
                    </a:p>
                  </a:txBody>
                  <a:tcPr marL="36000" marR="9525" marT="9525" marB="0"/>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Min arbetsgemenskap utvecklar sina rutiner för att få arbetet att löpa smidigare</a:t>
                      </a:r>
                    </a:p>
                  </a:txBody>
                  <a:tcPr marL="36000" marR="9525" marT="9525" marB="0" anchor="ctr"/>
                </a:tc>
                <a:tc>
                  <a:txBody>
                    <a:bodyPr/>
                    <a:lstStyle/>
                    <a:p>
                      <a:pPr algn="l" rtl="0" fontAlgn="b"/>
                      <a:endParaRPr lang="fi-FI" sz="1200" b="0" i="0" u="none" strike="noStrike" dirty="0">
                        <a:solidFill>
                          <a:srgbClr val="000000"/>
                        </a:solidFill>
                        <a:effectLst/>
                        <a:latin typeface="+mn-lt"/>
                        <a:cs typeface="Segoe UI Light" panose="020B0502040204020203"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74,3 %</a:t>
                      </a:r>
                    </a:p>
                  </a:txBody>
                  <a:tcPr marL="9525" marR="9525" marT="9525" marB="0"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mn-lt"/>
                          <a:cs typeface="Segoe UI Light" panose="020B0502040204020203" pitchFamily="34" charset="0"/>
                        </a:rPr>
                        <a:t>-</a:t>
                      </a:r>
                    </a:p>
                  </a:txBody>
                  <a:tcPr marL="9525" marR="9525" marT="9525" marB="0" anchor="ctr"/>
                </a:tc>
                <a:extLst>
                  <a:ext uri="{0D108BD9-81ED-4DB2-BD59-A6C34878D82A}">
                    <a16:rowId xmlns:a16="http://schemas.microsoft.com/office/drawing/2014/main" val="1233655748"/>
                  </a:ext>
                </a:extLst>
              </a:tr>
            </a:tbl>
          </a:graphicData>
        </a:graphic>
      </p:graphicFrame>
      <p:sp>
        <p:nvSpPr>
          <p:cNvPr id="6" name="Tekstiruutu 5"/>
          <p:cNvSpPr txBox="1"/>
          <p:nvPr/>
        </p:nvSpPr>
        <p:spPr>
          <a:xfrm>
            <a:off x="10002982" y="332509"/>
            <a:ext cx="1754909" cy="1323439"/>
          </a:xfrm>
          <a:prstGeom prst="rect">
            <a:avLst/>
          </a:prstGeom>
          <a:noFill/>
        </p:spPr>
        <p:txBody>
          <a:bodyPr wrap="square" rtlCol="0">
            <a:spAutoFit/>
          </a:bodyPr>
          <a:lstStyle/>
          <a:p>
            <a:r>
              <a:rPr lang="sv-SE" sz="2000" dirty="0">
                <a:solidFill>
                  <a:srgbClr val="002060"/>
                </a:solidFill>
              </a:rPr>
              <a:t>Indikator för förändringar i organisations-kulturen</a:t>
            </a:r>
          </a:p>
        </p:txBody>
      </p:sp>
    </p:spTree>
    <p:extLst>
      <p:ext uri="{BB962C8B-B14F-4D97-AF65-F5344CB8AC3E}">
        <p14:creationId xmlns:p14="http://schemas.microsoft.com/office/powerpoint/2010/main" val="298210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75888"/>
            <a:ext cx="10332000" cy="859861"/>
          </a:xfrm>
        </p:spPr>
        <p:txBody>
          <a:bodyPr/>
          <a:lstStyle/>
          <a:p>
            <a:r>
              <a:rPr lang="sv-SE" dirty="0"/>
              <a:t>Personalupplevelse och coachande ledarskap</a:t>
            </a:r>
          </a:p>
        </p:txBody>
      </p:sp>
      <p:sp>
        <p:nvSpPr>
          <p:cNvPr id="3" name="Sisällön paikkamerkki 2"/>
          <p:cNvSpPr>
            <a:spLocks noGrp="1"/>
          </p:cNvSpPr>
          <p:nvPr>
            <p:ph idx="1"/>
          </p:nvPr>
        </p:nvSpPr>
        <p:spPr>
          <a:xfrm>
            <a:off x="935999" y="1069981"/>
            <a:ext cx="4919856" cy="5598238"/>
          </a:xfrm>
        </p:spPr>
        <p:txBody>
          <a:bodyPr/>
          <a:lstStyle/>
          <a:p>
            <a:pPr marL="0" indent="0">
              <a:buNone/>
            </a:pPr>
            <a:r>
              <a:rPr lang="sv-SE" sz="1800" dirty="0"/>
              <a:t>Vi bygger upp en enhetlig ledningskultur vid FPA bland annat på basis av kompetens inom professionellt ledarskap. Den här kompetensen styr ledningsarbetet i vardagen och stöder utvecklingen i rollen. </a:t>
            </a:r>
          </a:p>
          <a:p>
            <a:pPr marL="0" indent="0">
              <a:buNone/>
            </a:pPr>
            <a:r>
              <a:rPr lang="sv-SE" sz="1800" dirty="0"/>
              <a:t>Det coachande sättet att arbeta är ett tema som genomsyrar vår ledarskapskultur. </a:t>
            </a:r>
          </a:p>
          <a:p>
            <a:pPr marL="0" indent="0">
              <a:buNone/>
            </a:pPr>
            <a:r>
              <a:rPr lang="sv-SE" sz="1800" dirty="0"/>
              <a:t>Enligt barometern hösten 2022 är medarbetarna fortfarande nöjda med den närmaste chefens ledarskap och ledningskulturen utvecklas i önskad riktning. Också resultaten av enkäten till dem som avgår från FPA tyder på att chefsarbetet hör till FPA:s starka sidor.</a:t>
            </a:r>
          </a:p>
          <a:p>
            <a:pPr marL="0" indent="0">
              <a:buNone/>
            </a:pPr>
            <a:r>
              <a:rPr lang="sv-SE" sz="1800" dirty="0"/>
              <a:t>I utvärderingen av delområdena inom arbetsgivarverksamheten och välbefinnandet fick cheferna de bästa resultaten. Bäst bedömdes cheferna ha lyckats när det gäller att komma överens om målen för arbetet. Summavariabeln för chefsarbetet är 4,2 (på skalan 1–5).</a:t>
            </a:r>
          </a:p>
          <a:p>
            <a:pPr marL="0" indent="0">
              <a:buNone/>
            </a:pPr>
            <a:endParaRPr lang="fi-FI" dirty="0"/>
          </a:p>
          <a:p>
            <a:endParaRPr lang="fi-FI" dirty="0"/>
          </a:p>
        </p:txBody>
      </p:sp>
      <p:sp>
        <p:nvSpPr>
          <p:cNvPr id="5" name="Dian numeron paikkamerkki 4"/>
          <p:cNvSpPr>
            <a:spLocks noGrp="1"/>
          </p:cNvSpPr>
          <p:nvPr>
            <p:ph type="sldNum" sz="quarter" idx="12"/>
          </p:nvPr>
        </p:nvSpPr>
        <p:spPr/>
        <p:txBody>
          <a:bodyPr/>
          <a:lstStyle/>
          <a:p>
            <a:fld id="{E38D8271-015E-4BD9-B1A3-A057F5E8F4AB}" type="slidenum">
              <a:rPr lang="fi-FI" smtClean="0"/>
              <a:t>19</a:t>
            </a:fld>
            <a:endParaRPr lang="fi-FI"/>
          </a:p>
        </p:txBody>
      </p:sp>
      <p:pic>
        <p:nvPicPr>
          <p:cNvPr id="2050" name="Picture 2" descr="Infograafi_Ammattimaisen-johtamisen-malli_2021-SV.png (960×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855" y="1914512"/>
            <a:ext cx="6129891" cy="314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6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Innehåll</a:t>
            </a:r>
          </a:p>
        </p:txBody>
      </p:sp>
      <p:sp>
        <p:nvSpPr>
          <p:cNvPr id="3" name="Sisällön paikkamerkki 2"/>
          <p:cNvSpPr>
            <a:spLocks noGrp="1"/>
          </p:cNvSpPr>
          <p:nvPr>
            <p:ph idx="1"/>
          </p:nvPr>
        </p:nvSpPr>
        <p:spPr>
          <a:xfrm>
            <a:off x="935998" y="1560945"/>
            <a:ext cx="10332000" cy="4307055"/>
          </a:xfrm>
        </p:spPr>
        <p:txBody>
          <a:bodyPr/>
          <a:lstStyle/>
          <a:p>
            <a:pPr marL="0" indent="0">
              <a:buNone/>
            </a:pPr>
            <a:r>
              <a:rPr lang="sv-SE" sz="1600"/>
              <a:t>Personalbokslutet är en av FPA:s årliga lägesbilder. Det innehåller nyckeltal som beskriver personalen och kompletterar de officiella bokslutsuppgifterna. Nyckeltalen i personalbokslutet baserar sig huvudsakligen på personaldatasystemen och resultaten av personalundersökningen (barometern).</a:t>
            </a:r>
          </a:p>
          <a:p>
            <a:pPr marL="0" indent="0">
              <a:buNone/>
            </a:pPr>
            <a:endParaRPr lang="fi-FI" sz="1600" dirty="0"/>
          </a:p>
          <a:p>
            <a:pPr marL="457200" indent="-457200">
              <a:buFont typeface="+mj-lt"/>
              <a:buAutoNum type="arabicPeriod"/>
            </a:pPr>
            <a:r>
              <a:rPr lang="sv-SE" sz="1600"/>
              <a:t>Inledning</a:t>
            </a:r>
          </a:p>
          <a:p>
            <a:pPr marL="457200" indent="-457200">
              <a:buFont typeface="+mj-lt"/>
              <a:buAutoNum type="arabicPeriod"/>
            </a:pPr>
            <a:r>
              <a:rPr lang="sv-SE" sz="1600"/>
              <a:t>Personalstyrka och arbetsinsats</a:t>
            </a:r>
          </a:p>
          <a:p>
            <a:pPr marL="457200" indent="-457200">
              <a:buFont typeface="+mj-lt"/>
              <a:buAutoNum type="arabicPeriod"/>
            </a:pPr>
            <a:r>
              <a:rPr lang="sv-SE" sz="1600"/>
              <a:t>Omsättning och rekrytering</a:t>
            </a:r>
          </a:p>
          <a:p>
            <a:pPr marL="457200" indent="-457200">
              <a:buFont typeface="+mj-lt"/>
              <a:buAutoNum type="arabicPeriod"/>
            </a:pPr>
            <a:r>
              <a:rPr lang="sv-SE" sz="1600"/>
              <a:t>Frånvaro och övertidsarbete</a:t>
            </a:r>
          </a:p>
          <a:p>
            <a:pPr marL="457200" indent="-457200">
              <a:buFont typeface="+mj-lt"/>
              <a:buAutoNum type="arabicPeriod"/>
            </a:pPr>
            <a:r>
              <a:rPr lang="sv-SE" sz="1600"/>
              <a:t>Kompetens </a:t>
            </a:r>
          </a:p>
          <a:p>
            <a:pPr marL="457200" indent="-457200">
              <a:buFont typeface="+mj-lt"/>
              <a:buAutoNum type="arabicPeriod"/>
            </a:pPr>
            <a:r>
              <a:rPr lang="sv-SE" sz="1600"/>
              <a:t>Lön</a:t>
            </a:r>
          </a:p>
          <a:p>
            <a:pPr marL="457200" indent="-457200">
              <a:buFont typeface="+mj-lt"/>
              <a:buAutoNum type="arabicPeriod"/>
            </a:pPr>
            <a:r>
              <a:rPr lang="sv-SE" sz="1600"/>
              <a:t>Personalupplevelse</a:t>
            </a:r>
          </a:p>
          <a:p>
            <a:pPr marL="457200" indent="-457200">
              <a:buFont typeface="+mj-lt"/>
              <a:buAutoNum type="arabicPeriod"/>
            </a:pPr>
            <a:r>
              <a:rPr lang="sv-SE" sz="1600"/>
              <a:t>Bilagor</a:t>
            </a:r>
          </a:p>
          <a:p>
            <a:pPr lvl="1"/>
            <a:r>
              <a:rPr lang="sv-SE" sz="1200"/>
              <a:t>Arbetskraftskostnader</a:t>
            </a:r>
          </a:p>
          <a:p>
            <a:pPr lvl="1"/>
            <a:r>
              <a:rPr lang="sv-SE" sz="1200"/>
              <a:t>Nyckeltal</a:t>
            </a:r>
          </a:p>
          <a:p>
            <a:pPr marL="0" indent="0">
              <a:buNone/>
            </a:pPr>
            <a:endParaRPr lang="fi-FI" dirty="0"/>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2</a:t>
            </a:fld>
            <a:endParaRPr lang="fi-FI"/>
          </a:p>
        </p:txBody>
      </p:sp>
    </p:spTree>
    <p:extLst>
      <p:ext uri="{BB962C8B-B14F-4D97-AF65-F5344CB8AC3E}">
        <p14:creationId xmlns:p14="http://schemas.microsoft.com/office/powerpoint/2010/main" val="15939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531" y="495112"/>
            <a:ext cx="10332000" cy="638187"/>
          </a:xfrm>
        </p:spPr>
        <p:txBody>
          <a:bodyPr/>
          <a:lstStyle/>
          <a:p>
            <a:r>
              <a:rPr lang="sv-SE">
                <a:solidFill>
                  <a:schemeClr val="accent5"/>
                </a:solidFill>
              </a:rPr>
              <a:t>Chefsarbete och ledarskap</a:t>
            </a:r>
            <a:br>
              <a:rPr lang="sv-SE">
                <a:solidFill>
                  <a:schemeClr val="accent5"/>
                </a:solidFill>
              </a:rPr>
            </a:br>
            <a:r>
              <a:rPr lang="sv-SE" sz="1800">
                <a:solidFill>
                  <a:schemeClr val="accent5"/>
                </a:solidFill>
              </a:rPr>
              <a:t>Andel som instämmer helt eller delvis, %</a:t>
            </a:r>
          </a:p>
        </p:txBody>
      </p:sp>
      <p:sp>
        <p:nvSpPr>
          <p:cNvPr id="6" name="Dian numeron paikkamerkki 5"/>
          <p:cNvSpPr>
            <a:spLocks noGrp="1"/>
          </p:cNvSpPr>
          <p:nvPr>
            <p:ph type="sldNum" sz="quarter" idx="12"/>
          </p:nvPr>
        </p:nvSpPr>
        <p:spPr/>
        <p:txBody>
          <a:bodyPr/>
          <a:lstStyle/>
          <a:p>
            <a:fld id="{E38D8271-015E-4BD9-B1A3-A057F5E8F4AB}" type="slidenum">
              <a:rPr lang="fi-FI" smtClean="0"/>
              <a:t>20</a:t>
            </a:fld>
            <a:endParaRPr lang="fi-FI"/>
          </a:p>
        </p:txBody>
      </p:sp>
      <p:graphicFrame>
        <p:nvGraphicFramePr>
          <p:cNvPr id="10" name="Taulukko 9"/>
          <p:cNvGraphicFramePr>
            <a:graphicFrameLocks noGrp="1"/>
          </p:cNvGraphicFramePr>
          <p:nvPr>
            <p:extLst>
              <p:ext uri="{D42A27DB-BD31-4B8C-83A1-F6EECF244321}">
                <p14:modId xmlns:p14="http://schemas.microsoft.com/office/powerpoint/2010/main" val="2326768925"/>
              </p:ext>
            </p:extLst>
          </p:nvPr>
        </p:nvGraphicFramePr>
        <p:xfrm>
          <a:off x="360000" y="1421831"/>
          <a:ext cx="5627835" cy="4435708"/>
        </p:xfrm>
        <a:graphic>
          <a:graphicData uri="http://schemas.openxmlformats.org/drawingml/2006/table">
            <a:tbl>
              <a:tblPr>
                <a:tableStyleId>{073A0DAA-6AF3-43AB-8588-CEC1D06C72B9}</a:tableStyleId>
              </a:tblPr>
              <a:tblGrid>
                <a:gridCol w="4043835">
                  <a:extLst>
                    <a:ext uri="{9D8B030D-6E8A-4147-A177-3AD203B41FA5}">
                      <a16:colId xmlns:a16="http://schemas.microsoft.com/office/drawing/2014/main" val="2086918333"/>
                    </a:ext>
                  </a:extLst>
                </a:gridCol>
                <a:gridCol w="504000">
                  <a:extLst>
                    <a:ext uri="{9D8B030D-6E8A-4147-A177-3AD203B41FA5}">
                      <a16:colId xmlns:a16="http://schemas.microsoft.com/office/drawing/2014/main" val="3124697974"/>
                    </a:ext>
                  </a:extLst>
                </a:gridCol>
                <a:gridCol w="1080000">
                  <a:extLst>
                    <a:ext uri="{9D8B030D-6E8A-4147-A177-3AD203B41FA5}">
                      <a16:colId xmlns:a16="http://schemas.microsoft.com/office/drawing/2014/main" val="1178322741"/>
                    </a:ext>
                  </a:extLst>
                </a:gridCol>
              </a:tblGrid>
              <a:tr h="226020">
                <a:tc>
                  <a:txBody>
                    <a:bodyPr/>
                    <a:lstStyle/>
                    <a:p>
                      <a:pPr algn="l" fontAlgn="b"/>
                      <a:r>
                        <a:rPr lang="sv-SE" sz="1400" b="1" u="none" strike="noStrike">
                          <a:solidFill>
                            <a:schemeClr val="bg1"/>
                          </a:solidFill>
                          <a:effectLst/>
                          <a:latin typeface="+mn-lt"/>
                        </a:rPr>
                        <a:t>Coachande sätt att arbeta</a:t>
                      </a:r>
                    </a:p>
                  </a:txBody>
                  <a:tcPr marL="5702" marR="5702" marT="5702" marB="0" anchor="b">
                    <a:solidFill>
                      <a:schemeClr val="accent2"/>
                    </a:solidFill>
                  </a:tcPr>
                </a:tc>
                <a:tc>
                  <a:txBody>
                    <a:bodyPr/>
                    <a:lstStyle/>
                    <a:p>
                      <a:pPr algn="l" fontAlgn="b"/>
                      <a:r>
                        <a:rPr lang="sv-SE" sz="1400" b="1" u="none" strike="noStrike">
                          <a:solidFill>
                            <a:schemeClr val="bg1"/>
                          </a:solidFill>
                          <a:effectLst/>
                          <a:latin typeface="+mn-lt"/>
                        </a:rPr>
                        <a:t> 2022</a:t>
                      </a:r>
                    </a:p>
                  </a:txBody>
                  <a:tcPr marL="5702" marR="5702" marT="5702" marB="0" anchor="b">
                    <a:solidFill>
                      <a:schemeClr val="accent2"/>
                    </a:solidFill>
                  </a:tcPr>
                </a:tc>
                <a:tc>
                  <a:txBody>
                    <a:bodyPr/>
                    <a:lstStyle/>
                    <a:p>
                      <a:pPr algn="l" fontAlgn="b"/>
                      <a:r>
                        <a:rPr lang="sv-SE" sz="1300" b="1" i="0" u="none" strike="noStrike">
                          <a:solidFill>
                            <a:schemeClr val="bg1"/>
                          </a:solidFill>
                          <a:effectLst/>
                          <a:latin typeface="+mn-lt"/>
                        </a:rPr>
                        <a:t>Förändring från 2021</a:t>
                      </a:r>
                    </a:p>
                  </a:txBody>
                  <a:tcPr marL="5702" marR="5702" marT="5702" marB="0" anchor="b">
                    <a:solidFill>
                      <a:schemeClr val="accent2"/>
                    </a:solidFill>
                  </a:tcPr>
                </a:tc>
                <a:extLst>
                  <a:ext uri="{0D108BD9-81ED-4DB2-BD59-A6C34878D82A}">
                    <a16:rowId xmlns:a16="http://schemas.microsoft.com/office/drawing/2014/main" val="3260006133"/>
                  </a:ext>
                </a:extLst>
              </a:tr>
              <a:tr h="666295">
                <a:tc>
                  <a:txBody>
                    <a:bodyPr/>
                    <a:lstStyle/>
                    <a:p>
                      <a:pPr algn="l" fontAlgn="b"/>
                      <a:r>
                        <a:rPr lang="sv-SE" sz="1400" u="none" strike="noStrike">
                          <a:solidFill>
                            <a:schemeClr val="tx1"/>
                          </a:solidFill>
                          <a:effectLst/>
                          <a:latin typeface="+mn-lt"/>
                          <a:ea typeface="+mn-ea"/>
                          <a:cs typeface="+mn-cs"/>
                        </a:rPr>
                        <a:t>Min chef har regelbundet coachande samtal med mig, som hjälper mig att nå mina mål och att utvecklas i mitt arbete</a:t>
                      </a:r>
                    </a:p>
                  </a:txBody>
                  <a:tcPr marL="5702" marR="5702" marT="5702" marB="0" anchor="b">
                    <a:solidFill>
                      <a:schemeClr val="bg1">
                        <a:lumMod val="95000"/>
                      </a:schemeClr>
                    </a:solidFill>
                  </a:tcPr>
                </a:tc>
                <a:tc>
                  <a:txBody>
                    <a:bodyPr/>
                    <a:lstStyle/>
                    <a:p>
                      <a:pPr algn="r" fontAlgn="b"/>
                      <a:r>
                        <a:rPr lang="sv-SE" sz="1400" u="none" strike="noStrike">
                          <a:solidFill>
                            <a:schemeClr val="tx1"/>
                          </a:solidFill>
                          <a:effectLst/>
                          <a:latin typeface="+mn-lt"/>
                        </a:rPr>
                        <a:t>76</a:t>
                      </a:r>
                    </a:p>
                  </a:txBody>
                  <a:tcPr marL="5702" marR="5702" marT="5702" marB="0" anchor="b">
                    <a:solidFill>
                      <a:schemeClr val="bg1">
                        <a:lumMod val="95000"/>
                      </a:schemeClr>
                    </a:solidFill>
                  </a:tcPr>
                </a:tc>
                <a:tc>
                  <a:txBody>
                    <a:bodyPr/>
                    <a:lstStyle/>
                    <a:p>
                      <a:pPr algn="r" fontAlgn="b"/>
                      <a:r>
                        <a:rPr lang="sv-SE" sz="1400" b="0" i="0" u="none" strike="noStrike">
                          <a:solidFill>
                            <a:schemeClr val="tx1"/>
                          </a:solidFill>
                          <a:effectLst/>
                          <a:latin typeface="+mn-lt"/>
                        </a:rPr>
                        <a:t>+1 %</a:t>
                      </a:r>
                    </a:p>
                  </a:txBody>
                  <a:tcPr marL="5702" marR="5702" marT="5702" marB="0" anchor="b">
                    <a:solidFill>
                      <a:schemeClr val="bg1">
                        <a:lumMod val="95000"/>
                      </a:schemeClr>
                    </a:solidFill>
                  </a:tcPr>
                </a:tc>
                <a:extLst>
                  <a:ext uri="{0D108BD9-81ED-4DB2-BD59-A6C34878D82A}">
                    <a16:rowId xmlns:a16="http://schemas.microsoft.com/office/drawing/2014/main" val="4231894833"/>
                  </a:ext>
                </a:extLst>
              </a:tr>
              <a:tr h="226020">
                <a:tc>
                  <a:txBody>
                    <a:bodyPr/>
                    <a:lstStyle/>
                    <a:p>
                      <a:pPr algn="l" fontAlgn="b"/>
                      <a:r>
                        <a:rPr lang="sv-SE" sz="1400" u="none" strike="noStrike">
                          <a:solidFill>
                            <a:schemeClr val="tx1"/>
                          </a:solidFill>
                          <a:effectLst/>
                          <a:latin typeface="+mn-lt"/>
                        </a:rPr>
                        <a:t>Min chef stöder självstyrningen inom teamen</a:t>
                      </a:r>
                    </a:p>
                  </a:txBody>
                  <a:tcPr marL="5702" marR="5702" marT="5702" marB="0" anchor="b">
                    <a:solidFill>
                      <a:schemeClr val="bg1">
                        <a:lumMod val="95000"/>
                      </a:schemeClr>
                    </a:solidFill>
                  </a:tcPr>
                </a:tc>
                <a:tc>
                  <a:txBody>
                    <a:bodyPr/>
                    <a:lstStyle/>
                    <a:p>
                      <a:pPr algn="r" fontAlgn="b"/>
                      <a:r>
                        <a:rPr lang="sv-SE" sz="1400" b="0" i="0" u="none" strike="noStrike">
                          <a:solidFill>
                            <a:schemeClr val="tx1"/>
                          </a:solidFill>
                          <a:effectLst/>
                          <a:latin typeface="+mn-lt"/>
                        </a:rPr>
                        <a:t>81</a:t>
                      </a:r>
                    </a:p>
                  </a:txBody>
                  <a:tcPr marL="5702" marR="5702" marT="5702" marB="0" anchor="b">
                    <a:solidFill>
                      <a:schemeClr val="bg1">
                        <a:lumMod val="95000"/>
                      </a:schemeClr>
                    </a:solidFill>
                  </a:tcPr>
                </a:tc>
                <a:tc>
                  <a:txBody>
                    <a:bodyPr/>
                    <a:lstStyle/>
                    <a:p>
                      <a:pPr algn="r" fontAlgn="b"/>
                      <a:r>
                        <a:rPr lang="sv-SE" sz="1400" b="0" i="0" u="none" strike="noStrike">
                          <a:solidFill>
                            <a:schemeClr val="tx1"/>
                          </a:solidFill>
                          <a:effectLst/>
                          <a:latin typeface="+mn-lt"/>
                        </a:rPr>
                        <a:t>+2 %</a:t>
                      </a:r>
                    </a:p>
                  </a:txBody>
                  <a:tcPr marL="5702" marR="5702" marT="5702" marB="0" anchor="b">
                    <a:solidFill>
                      <a:schemeClr val="bg1">
                        <a:lumMod val="95000"/>
                      </a:schemeClr>
                    </a:solidFill>
                  </a:tcPr>
                </a:tc>
                <a:extLst>
                  <a:ext uri="{0D108BD9-81ED-4DB2-BD59-A6C34878D82A}">
                    <a16:rowId xmlns:a16="http://schemas.microsoft.com/office/drawing/2014/main" val="1082027863"/>
                  </a:ext>
                </a:extLst>
              </a:tr>
              <a:tr h="471840">
                <a:tc>
                  <a:txBody>
                    <a:bodyPr/>
                    <a:lstStyle/>
                    <a:p>
                      <a:pPr algn="l" fontAlgn="b"/>
                      <a:r>
                        <a:rPr lang="sv-SE" sz="1400" b="1" u="none" strike="noStrike">
                          <a:solidFill>
                            <a:schemeClr val="tx1"/>
                          </a:solidFill>
                          <a:effectLst/>
                          <a:latin typeface="+mn-lt"/>
                        </a:rPr>
                        <a:t>Min chef främjar en kultur där fel är tillåtna. Felen behandlas konstruktivt och man lär sig av dem*</a:t>
                      </a:r>
                    </a:p>
                  </a:txBody>
                  <a:tcPr marL="5702" marR="5702" marT="5702" marB="0" anchor="b"/>
                </a:tc>
                <a:tc>
                  <a:txBody>
                    <a:bodyPr/>
                    <a:lstStyle/>
                    <a:p>
                      <a:pPr algn="r" fontAlgn="b"/>
                      <a:r>
                        <a:rPr lang="sv-SE" sz="1400" b="0" i="0" u="none" strike="noStrike">
                          <a:solidFill>
                            <a:schemeClr val="tx1"/>
                          </a:solidFill>
                          <a:effectLst/>
                          <a:latin typeface="+mn-lt"/>
                        </a:rPr>
                        <a:t>82</a:t>
                      </a:r>
                    </a:p>
                  </a:txBody>
                  <a:tcPr marL="5702" marR="5702" marT="5702" marB="0" anchor="b"/>
                </a:tc>
                <a:tc>
                  <a:txBody>
                    <a:bodyPr/>
                    <a:lstStyle/>
                    <a:p>
                      <a:pPr algn="r" fontAlgn="b"/>
                      <a:r>
                        <a:rPr lang="sv-SE" sz="1400" b="1" i="0" u="none" strike="noStrike">
                          <a:solidFill>
                            <a:schemeClr val="tx1"/>
                          </a:solidFill>
                          <a:effectLst/>
                          <a:latin typeface="+mn-lt"/>
                        </a:rPr>
                        <a:t>+4 %</a:t>
                      </a:r>
                    </a:p>
                  </a:txBody>
                  <a:tcPr marL="5702" marR="5702" marT="5702" marB="0" anchor="b"/>
                </a:tc>
                <a:extLst>
                  <a:ext uri="{0D108BD9-81ED-4DB2-BD59-A6C34878D82A}">
                    <a16:rowId xmlns:a16="http://schemas.microsoft.com/office/drawing/2014/main" val="1044126648"/>
                  </a:ext>
                </a:extLst>
              </a:tr>
              <a:tr h="446158">
                <a:tc>
                  <a:txBody>
                    <a:bodyPr/>
                    <a:lstStyle/>
                    <a:p>
                      <a:pPr algn="l" fontAlgn="b"/>
                      <a:r>
                        <a:rPr lang="sv-SE" sz="1400" u="none" strike="noStrike">
                          <a:solidFill>
                            <a:schemeClr val="tx1"/>
                          </a:solidFill>
                          <a:effectLst/>
                          <a:latin typeface="+mn-lt"/>
                        </a:rPr>
                        <a:t>Min chef främjar en positiv och konstruktiv feedbackkultur i min arbetsgemenskap*</a:t>
                      </a:r>
                    </a:p>
                  </a:txBody>
                  <a:tcPr marL="5702" marR="5702" marT="5702" marB="0" anchor="b"/>
                </a:tc>
                <a:tc>
                  <a:txBody>
                    <a:bodyPr/>
                    <a:lstStyle/>
                    <a:p>
                      <a:pPr algn="r" fontAlgn="b"/>
                      <a:r>
                        <a:rPr lang="sv-SE" sz="1400" u="none" strike="noStrike">
                          <a:solidFill>
                            <a:schemeClr val="tx1"/>
                          </a:solidFill>
                          <a:effectLst/>
                          <a:latin typeface="+mn-lt"/>
                        </a:rPr>
                        <a:t>79</a:t>
                      </a:r>
                    </a:p>
                  </a:txBody>
                  <a:tcPr marL="5702" marR="5702" marT="5702" marB="0" anchor="b"/>
                </a:tc>
                <a:tc>
                  <a:txBody>
                    <a:bodyPr/>
                    <a:lstStyle/>
                    <a:p>
                      <a:pPr algn="r" fontAlgn="b"/>
                      <a:r>
                        <a:rPr lang="sv-SE" sz="1400" b="1" i="0" u="none" strike="noStrike">
                          <a:solidFill>
                            <a:schemeClr val="tx1"/>
                          </a:solidFill>
                          <a:effectLst/>
                          <a:latin typeface="+mn-lt"/>
                        </a:rPr>
                        <a:t>+2 %</a:t>
                      </a:r>
                    </a:p>
                  </a:txBody>
                  <a:tcPr marL="5702" marR="5702" marT="5702" marB="0" anchor="b"/>
                </a:tc>
                <a:extLst>
                  <a:ext uri="{0D108BD9-81ED-4DB2-BD59-A6C34878D82A}">
                    <a16:rowId xmlns:a16="http://schemas.microsoft.com/office/drawing/2014/main" val="710873917"/>
                  </a:ext>
                </a:extLst>
              </a:tr>
              <a:tr h="672695">
                <a:tc>
                  <a:txBody>
                    <a:bodyPr/>
                    <a:lstStyle/>
                    <a:p>
                      <a:pPr algn="l" fontAlgn="b"/>
                      <a:r>
                        <a:rPr lang="sv-SE" sz="1400" b="1" u="none" strike="noStrike" dirty="0">
                          <a:solidFill>
                            <a:schemeClr val="tx1"/>
                          </a:solidFill>
                          <a:effectLst/>
                          <a:latin typeface="+mn-lt"/>
                        </a:rPr>
                        <a:t>Min chef ber aktivt om respons på det hen gör och utvecklar sitt arbete utifrån responsen*</a:t>
                      </a:r>
                    </a:p>
                  </a:txBody>
                  <a:tcPr marL="5702" marR="5702" marT="5702" marB="0" anchor="b"/>
                </a:tc>
                <a:tc>
                  <a:txBody>
                    <a:bodyPr/>
                    <a:lstStyle/>
                    <a:p>
                      <a:pPr algn="r" fontAlgn="b"/>
                      <a:r>
                        <a:rPr lang="sv-SE" sz="1400" b="0" i="0" u="none" strike="noStrike" dirty="0">
                          <a:solidFill>
                            <a:schemeClr val="tx1"/>
                          </a:solidFill>
                          <a:effectLst/>
                          <a:latin typeface="+mn-lt"/>
                        </a:rPr>
                        <a:t>60</a:t>
                      </a:r>
                    </a:p>
                  </a:txBody>
                  <a:tcPr marL="5702" marR="5702" marT="5702" marB="0" anchor="b"/>
                </a:tc>
                <a:tc>
                  <a:txBody>
                    <a:bodyPr/>
                    <a:lstStyle/>
                    <a:p>
                      <a:pPr algn="r" fontAlgn="b"/>
                      <a:r>
                        <a:rPr lang="sv-SE" sz="1400" b="1" i="0" u="none" strike="noStrike" dirty="0">
                          <a:solidFill>
                            <a:schemeClr val="tx1"/>
                          </a:solidFill>
                          <a:effectLst/>
                          <a:latin typeface="+mn-lt"/>
                        </a:rPr>
                        <a:t>+4 %</a:t>
                      </a:r>
                    </a:p>
                  </a:txBody>
                  <a:tcPr marL="5702" marR="5702" marT="5702" marB="0" anchor="b"/>
                </a:tc>
                <a:extLst>
                  <a:ext uri="{0D108BD9-81ED-4DB2-BD59-A6C34878D82A}">
                    <a16:rowId xmlns:a16="http://schemas.microsoft.com/office/drawing/2014/main" val="156800915"/>
                  </a:ext>
                </a:extLst>
              </a:tr>
              <a:tr h="226020">
                <a:tc>
                  <a:txBody>
                    <a:bodyPr/>
                    <a:lstStyle/>
                    <a:p>
                      <a:pPr algn="l" fontAlgn="b"/>
                      <a:r>
                        <a:rPr lang="sv-SE" sz="1400" b="1" u="none" strike="noStrike">
                          <a:solidFill>
                            <a:schemeClr val="bg1"/>
                          </a:solidFill>
                          <a:effectLst/>
                          <a:latin typeface="+mn-lt"/>
                        </a:rPr>
                        <a:t>Kommunikativt ledarskap</a:t>
                      </a:r>
                    </a:p>
                  </a:txBody>
                  <a:tcPr marL="5702" marR="5702" marT="5702" marB="0" anchor="b">
                    <a:solidFill>
                      <a:schemeClr val="accent2"/>
                    </a:solidFill>
                  </a:tcPr>
                </a:tc>
                <a:tc>
                  <a:txBody>
                    <a:bodyPr/>
                    <a:lstStyle/>
                    <a:p>
                      <a:pPr algn="l" fontAlgn="b"/>
                      <a:r>
                        <a:rPr lang="sv-SE" sz="1400" u="none" strike="noStrike">
                          <a:effectLst/>
                          <a:latin typeface="+mn-lt"/>
                        </a:rPr>
                        <a:t> </a:t>
                      </a:r>
                    </a:p>
                  </a:txBody>
                  <a:tcPr marL="5702" marR="5702" marT="5702" marB="0" anchor="b">
                    <a:solidFill>
                      <a:schemeClr val="accent2"/>
                    </a:solidFill>
                  </a:tcPr>
                </a:tc>
                <a:tc>
                  <a:txBody>
                    <a:bodyPr/>
                    <a:lstStyle/>
                    <a:p>
                      <a:pPr algn="l" rtl="0" fontAlgn="b"/>
                      <a:endParaRPr lang="fi-FI" sz="1400" b="0" i="0" u="none" strike="noStrike" dirty="0">
                        <a:solidFill>
                          <a:srgbClr val="000000"/>
                        </a:solidFill>
                        <a:effectLst/>
                        <a:latin typeface="+mn-lt"/>
                      </a:endParaRPr>
                    </a:p>
                  </a:txBody>
                  <a:tcPr marL="5702" marR="5702" marT="5702" marB="0" anchor="b">
                    <a:solidFill>
                      <a:schemeClr val="accent2"/>
                    </a:solidFill>
                  </a:tcPr>
                </a:tc>
                <a:extLst>
                  <a:ext uri="{0D108BD9-81ED-4DB2-BD59-A6C34878D82A}">
                    <a16:rowId xmlns:a16="http://schemas.microsoft.com/office/drawing/2014/main" val="4236486386"/>
                  </a:ext>
                </a:extLst>
              </a:tr>
              <a:tr h="249489">
                <a:tc>
                  <a:txBody>
                    <a:bodyPr/>
                    <a:lstStyle/>
                    <a:p>
                      <a:pPr algn="l" fontAlgn="b"/>
                      <a:r>
                        <a:rPr lang="sv-SE" sz="1400" u="none" strike="noStrike">
                          <a:solidFill>
                            <a:schemeClr val="tx1"/>
                          </a:solidFill>
                          <a:effectLst/>
                          <a:latin typeface="+mn-lt"/>
                        </a:rPr>
                        <a:t>Min chef kommunicerar öppet och begripligt om olika saker*</a:t>
                      </a:r>
                    </a:p>
                  </a:txBody>
                  <a:tcPr marL="5702" marR="5702" marT="5702" marB="0" anchor="b"/>
                </a:tc>
                <a:tc>
                  <a:txBody>
                    <a:bodyPr/>
                    <a:lstStyle/>
                    <a:p>
                      <a:pPr algn="r" fontAlgn="b"/>
                      <a:r>
                        <a:rPr lang="sv-SE" sz="1400" u="none" strike="noStrike">
                          <a:solidFill>
                            <a:schemeClr val="tx1"/>
                          </a:solidFill>
                          <a:effectLst/>
                          <a:latin typeface="+mn-lt"/>
                        </a:rPr>
                        <a:t>86</a:t>
                      </a:r>
                    </a:p>
                  </a:txBody>
                  <a:tcPr marL="5702" marR="5702" marT="5702" marB="0" anchor="b"/>
                </a:tc>
                <a:tc>
                  <a:txBody>
                    <a:bodyPr/>
                    <a:lstStyle/>
                    <a:p>
                      <a:pPr algn="r" fontAlgn="b"/>
                      <a:r>
                        <a:rPr lang="sv-SE" sz="1400" b="1" i="0" u="none" strike="noStrike">
                          <a:solidFill>
                            <a:schemeClr val="tx1"/>
                          </a:solidFill>
                          <a:effectLst/>
                          <a:latin typeface="+mn-lt"/>
                        </a:rPr>
                        <a:t>+1 %</a:t>
                      </a:r>
                    </a:p>
                  </a:txBody>
                  <a:tcPr marL="5702" marR="5702" marT="5702" marB="0" anchor="b"/>
                </a:tc>
                <a:extLst>
                  <a:ext uri="{0D108BD9-81ED-4DB2-BD59-A6C34878D82A}">
                    <a16:rowId xmlns:a16="http://schemas.microsoft.com/office/drawing/2014/main" val="1471435438"/>
                  </a:ext>
                </a:extLst>
              </a:tr>
              <a:tr h="446158">
                <a:tc>
                  <a:txBody>
                    <a:bodyPr/>
                    <a:lstStyle/>
                    <a:p>
                      <a:pPr algn="l" fontAlgn="b"/>
                      <a:r>
                        <a:rPr lang="sv-SE" sz="1400" u="none" strike="noStrike">
                          <a:solidFill>
                            <a:schemeClr val="tx1"/>
                          </a:solidFill>
                          <a:effectLst/>
                          <a:latin typeface="+mn-lt"/>
                        </a:rPr>
                        <a:t>Min chef stärker en öppen och tillitsfull atmosfär i min arbetsgemenskap*</a:t>
                      </a:r>
                    </a:p>
                  </a:txBody>
                  <a:tcPr marL="5702" marR="5702" marT="5702" marB="0" anchor="b"/>
                </a:tc>
                <a:tc>
                  <a:txBody>
                    <a:bodyPr/>
                    <a:lstStyle/>
                    <a:p>
                      <a:pPr algn="r" fontAlgn="b"/>
                      <a:r>
                        <a:rPr lang="sv-SE" sz="1400" b="0" i="0" u="none" strike="noStrike">
                          <a:solidFill>
                            <a:schemeClr val="tx1"/>
                          </a:solidFill>
                          <a:effectLst/>
                          <a:latin typeface="+mn-lt"/>
                        </a:rPr>
                        <a:t>81</a:t>
                      </a:r>
                    </a:p>
                  </a:txBody>
                  <a:tcPr marL="5702" marR="5702" marT="5702" marB="0" anchor="b"/>
                </a:tc>
                <a:tc>
                  <a:txBody>
                    <a:bodyPr/>
                    <a:lstStyle/>
                    <a:p>
                      <a:pPr algn="r" fontAlgn="b"/>
                      <a:r>
                        <a:rPr lang="sv-SE" sz="1400" b="1" i="0" u="none" strike="noStrike">
                          <a:solidFill>
                            <a:schemeClr val="tx1"/>
                          </a:solidFill>
                          <a:effectLst/>
                          <a:latin typeface="+mn-lt"/>
                        </a:rPr>
                        <a:t>+2 %</a:t>
                      </a:r>
                    </a:p>
                  </a:txBody>
                  <a:tcPr marL="5702" marR="5702" marT="5702" marB="0" anchor="b"/>
                </a:tc>
                <a:extLst>
                  <a:ext uri="{0D108BD9-81ED-4DB2-BD59-A6C34878D82A}">
                    <a16:rowId xmlns:a16="http://schemas.microsoft.com/office/drawing/2014/main" val="1332950946"/>
                  </a:ext>
                </a:extLst>
              </a:tr>
              <a:tr h="446158">
                <a:tc>
                  <a:txBody>
                    <a:bodyPr/>
                    <a:lstStyle/>
                    <a:p>
                      <a:pPr algn="l" fontAlgn="b"/>
                      <a:r>
                        <a:rPr lang="sv-SE" sz="1400" u="none" strike="noStrike">
                          <a:solidFill>
                            <a:schemeClr val="tx1"/>
                          </a:solidFill>
                          <a:effectLst/>
                          <a:latin typeface="+mn-lt"/>
                        </a:rPr>
                        <a:t>Med sitt ledarskap stärker min chef känslan av samhörighet i den multilokala arbetsgemenskapen*</a:t>
                      </a:r>
                    </a:p>
                  </a:txBody>
                  <a:tcPr marL="5702" marR="5702" marT="5702" marB="0" anchor="b"/>
                </a:tc>
                <a:tc>
                  <a:txBody>
                    <a:bodyPr/>
                    <a:lstStyle/>
                    <a:p>
                      <a:pPr algn="r" fontAlgn="b"/>
                      <a:r>
                        <a:rPr lang="sv-SE" sz="1400" u="none" strike="noStrike">
                          <a:solidFill>
                            <a:schemeClr val="tx1"/>
                          </a:solidFill>
                          <a:effectLst/>
                          <a:latin typeface="+mn-lt"/>
                        </a:rPr>
                        <a:t>77</a:t>
                      </a:r>
                    </a:p>
                  </a:txBody>
                  <a:tcPr marL="5702" marR="5702" marT="5702" marB="0" anchor="b"/>
                </a:tc>
                <a:tc>
                  <a:txBody>
                    <a:bodyPr/>
                    <a:lstStyle/>
                    <a:p>
                      <a:pPr algn="r" fontAlgn="b"/>
                      <a:r>
                        <a:rPr lang="sv-SE" sz="1400" b="1" i="0" u="none" strike="noStrike" dirty="0">
                          <a:solidFill>
                            <a:schemeClr val="tx1"/>
                          </a:solidFill>
                          <a:effectLst/>
                          <a:latin typeface="+mn-lt"/>
                        </a:rPr>
                        <a:t>+4 %</a:t>
                      </a:r>
                    </a:p>
                  </a:txBody>
                  <a:tcPr marL="5702" marR="5702" marT="5702" marB="0" anchor="b"/>
                </a:tc>
                <a:extLst>
                  <a:ext uri="{0D108BD9-81ED-4DB2-BD59-A6C34878D82A}">
                    <a16:rowId xmlns:a16="http://schemas.microsoft.com/office/drawing/2014/main" val="73167990"/>
                  </a:ext>
                </a:extLst>
              </a:tr>
            </a:tbl>
          </a:graphicData>
        </a:graphic>
      </p:graphicFrame>
      <p:graphicFrame>
        <p:nvGraphicFramePr>
          <p:cNvPr id="11" name="Taulukko 10"/>
          <p:cNvGraphicFramePr>
            <a:graphicFrameLocks noGrp="1"/>
          </p:cNvGraphicFramePr>
          <p:nvPr>
            <p:extLst>
              <p:ext uri="{D42A27DB-BD31-4B8C-83A1-F6EECF244321}">
                <p14:modId xmlns:p14="http://schemas.microsoft.com/office/powerpoint/2010/main" val="22042249"/>
              </p:ext>
            </p:extLst>
          </p:nvPr>
        </p:nvGraphicFramePr>
        <p:xfrm>
          <a:off x="6316717" y="1702530"/>
          <a:ext cx="5675585" cy="4524539"/>
        </p:xfrm>
        <a:graphic>
          <a:graphicData uri="http://schemas.openxmlformats.org/drawingml/2006/table">
            <a:tbl>
              <a:tblPr>
                <a:tableStyleId>{073A0DAA-6AF3-43AB-8588-CEC1D06C72B9}</a:tableStyleId>
              </a:tblPr>
              <a:tblGrid>
                <a:gridCol w="4099763">
                  <a:extLst>
                    <a:ext uri="{9D8B030D-6E8A-4147-A177-3AD203B41FA5}">
                      <a16:colId xmlns:a16="http://schemas.microsoft.com/office/drawing/2014/main" val="2539113658"/>
                    </a:ext>
                  </a:extLst>
                </a:gridCol>
                <a:gridCol w="504056">
                  <a:extLst>
                    <a:ext uri="{9D8B030D-6E8A-4147-A177-3AD203B41FA5}">
                      <a16:colId xmlns:a16="http://schemas.microsoft.com/office/drawing/2014/main" val="539842796"/>
                    </a:ext>
                  </a:extLst>
                </a:gridCol>
                <a:gridCol w="1071766">
                  <a:extLst>
                    <a:ext uri="{9D8B030D-6E8A-4147-A177-3AD203B41FA5}">
                      <a16:colId xmlns:a16="http://schemas.microsoft.com/office/drawing/2014/main" val="1109363950"/>
                    </a:ext>
                  </a:extLst>
                </a:gridCol>
              </a:tblGrid>
              <a:tr h="290738">
                <a:tc>
                  <a:txBody>
                    <a:bodyPr/>
                    <a:lstStyle/>
                    <a:p>
                      <a:pPr algn="l" fontAlgn="b"/>
                      <a:r>
                        <a:rPr lang="sv-SE" sz="1400" b="1" u="none" strike="noStrike" dirty="0">
                          <a:solidFill>
                            <a:schemeClr val="bg1"/>
                          </a:solidFill>
                          <a:effectLst/>
                          <a:latin typeface="+mn-lt"/>
                        </a:rPr>
                        <a:t>Arbetsgivarroll och välmående</a:t>
                      </a:r>
                    </a:p>
                  </a:txBody>
                  <a:tcPr marL="6350" marR="6350" marT="6350" marB="0" anchor="b">
                    <a:solidFill>
                      <a:schemeClr val="accent2"/>
                    </a:solidFill>
                  </a:tcPr>
                </a:tc>
                <a:tc>
                  <a:txBody>
                    <a:bodyPr/>
                    <a:lstStyle/>
                    <a:p>
                      <a:pPr algn="l" fontAlgn="b"/>
                      <a:r>
                        <a:rPr lang="sv-SE" sz="1400" u="none" strike="noStrike">
                          <a:effectLst/>
                          <a:latin typeface="+mn-lt"/>
                        </a:rPr>
                        <a:t> </a:t>
                      </a:r>
                    </a:p>
                  </a:txBody>
                  <a:tcPr marL="6350" marR="6350" marT="6350" marB="0" anchor="b">
                    <a:solidFill>
                      <a:schemeClr val="accent2"/>
                    </a:solidFill>
                  </a:tcPr>
                </a:tc>
                <a:tc>
                  <a:txBody>
                    <a:bodyPr/>
                    <a:lstStyle/>
                    <a:p>
                      <a:pPr algn="l" rtl="0" fontAlgn="b"/>
                      <a:endParaRPr lang="fi-FI" sz="14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838939752"/>
                  </a:ext>
                </a:extLst>
              </a:tr>
              <a:tr h="522729">
                <a:tc>
                  <a:txBody>
                    <a:bodyPr/>
                    <a:lstStyle/>
                    <a:p>
                      <a:pPr algn="l" fontAlgn="b"/>
                      <a:r>
                        <a:rPr lang="sv-SE" sz="1400" u="none" strike="noStrike">
                          <a:solidFill>
                            <a:schemeClr val="tx1"/>
                          </a:solidFill>
                          <a:effectLst/>
                          <a:latin typeface="+mn-lt"/>
                        </a:rPr>
                        <a:t>Min chef sköter ärenden som gäller mitt anställningsförhållande noggrant och rättvist</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88</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+1 %</a:t>
                      </a:r>
                    </a:p>
                  </a:txBody>
                  <a:tcPr marL="6350" marR="6350" marT="6350" marB="0" anchor="b">
                    <a:solidFill>
                      <a:schemeClr val="bg1">
                        <a:lumMod val="95000"/>
                      </a:schemeClr>
                    </a:solidFill>
                  </a:tcPr>
                </a:tc>
                <a:extLst>
                  <a:ext uri="{0D108BD9-81ED-4DB2-BD59-A6C34878D82A}">
                    <a16:rowId xmlns:a16="http://schemas.microsoft.com/office/drawing/2014/main" val="3103476085"/>
                  </a:ext>
                </a:extLst>
              </a:tr>
              <a:tr h="522729">
                <a:tc>
                  <a:txBody>
                    <a:bodyPr/>
                    <a:lstStyle/>
                    <a:p>
                      <a:pPr algn="l" fontAlgn="b"/>
                      <a:r>
                        <a:rPr lang="sv-SE" sz="1400" u="none" strike="noStrike">
                          <a:solidFill>
                            <a:schemeClr val="tx1"/>
                          </a:solidFill>
                          <a:effectLst/>
                          <a:latin typeface="+mn-lt"/>
                        </a:rPr>
                        <a:t>Min chef stärker mångfald, jämställdhet och jämlikhet i arbetsgemenskapen</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78</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+1 %</a:t>
                      </a:r>
                    </a:p>
                  </a:txBody>
                  <a:tcPr marL="6350" marR="6350" marT="6350" marB="0" anchor="b">
                    <a:solidFill>
                      <a:schemeClr val="bg1">
                        <a:lumMod val="95000"/>
                      </a:schemeClr>
                    </a:solidFill>
                  </a:tcPr>
                </a:tc>
                <a:extLst>
                  <a:ext uri="{0D108BD9-81ED-4DB2-BD59-A6C34878D82A}">
                    <a16:rowId xmlns:a16="http://schemas.microsoft.com/office/drawing/2014/main" val="4104039515"/>
                  </a:ext>
                </a:extLst>
              </a:tr>
              <a:tr h="522729">
                <a:tc>
                  <a:txBody>
                    <a:bodyPr/>
                    <a:lstStyle/>
                    <a:p>
                      <a:pPr algn="l" fontAlgn="b"/>
                      <a:r>
                        <a:rPr lang="sv-SE" sz="1400" u="none" strike="noStrike">
                          <a:solidFill>
                            <a:schemeClr val="tx1"/>
                          </a:solidFill>
                          <a:effectLst/>
                          <a:latin typeface="+mn-lt"/>
                        </a:rPr>
                        <a:t>Min chef beaktar mitt välmående och stöder min arbetsförmåga när det gäller arbetsarrangemangen</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86</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+0 %</a:t>
                      </a:r>
                    </a:p>
                  </a:txBody>
                  <a:tcPr marL="6350" marR="6350" marT="6350" marB="0" anchor="b">
                    <a:solidFill>
                      <a:schemeClr val="bg1">
                        <a:lumMod val="95000"/>
                      </a:schemeClr>
                    </a:solidFill>
                  </a:tcPr>
                </a:tc>
                <a:extLst>
                  <a:ext uri="{0D108BD9-81ED-4DB2-BD59-A6C34878D82A}">
                    <a16:rowId xmlns:a16="http://schemas.microsoft.com/office/drawing/2014/main" val="1895501479"/>
                  </a:ext>
                </a:extLst>
              </a:tr>
              <a:tr h="265197">
                <a:tc>
                  <a:txBody>
                    <a:bodyPr/>
                    <a:lstStyle/>
                    <a:p>
                      <a:pPr algn="l" fontAlgn="b"/>
                      <a:r>
                        <a:rPr lang="sv-SE" sz="1400" u="none" strike="noStrike" dirty="0">
                          <a:solidFill>
                            <a:schemeClr val="tx1"/>
                          </a:solidFill>
                          <a:effectLst/>
                          <a:latin typeface="+mn-lt"/>
                        </a:rPr>
                        <a:t>Jag kan lita på min chef även i svåra situationer</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86</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+1 %</a:t>
                      </a:r>
                    </a:p>
                  </a:txBody>
                  <a:tcPr marL="6350" marR="6350" marT="6350" marB="0" anchor="b">
                    <a:solidFill>
                      <a:schemeClr val="bg1">
                        <a:lumMod val="95000"/>
                      </a:schemeClr>
                    </a:solidFill>
                  </a:tcPr>
                </a:tc>
                <a:extLst>
                  <a:ext uri="{0D108BD9-81ED-4DB2-BD59-A6C34878D82A}">
                    <a16:rowId xmlns:a16="http://schemas.microsoft.com/office/drawing/2014/main" val="1641719928"/>
                  </a:ext>
                </a:extLst>
              </a:tr>
              <a:tr h="265197">
                <a:tc>
                  <a:txBody>
                    <a:bodyPr/>
                    <a:lstStyle/>
                    <a:p>
                      <a:pPr algn="l" fontAlgn="b"/>
                      <a:r>
                        <a:rPr lang="sv-SE" sz="1400" b="1" u="none" strike="noStrike">
                          <a:solidFill>
                            <a:schemeClr val="bg1"/>
                          </a:solidFill>
                          <a:effectLst/>
                          <a:latin typeface="+mn-lt"/>
                        </a:rPr>
                        <a:t>Strategi och produktivitet</a:t>
                      </a:r>
                    </a:p>
                  </a:txBody>
                  <a:tcPr marL="6350" marR="6350" marT="6350" marB="0" anchor="b">
                    <a:solidFill>
                      <a:schemeClr val="accent2"/>
                    </a:solidFill>
                  </a:tcPr>
                </a:tc>
                <a:tc>
                  <a:txBody>
                    <a:bodyPr/>
                    <a:lstStyle/>
                    <a:p>
                      <a:pPr algn="l" fontAlgn="b"/>
                      <a:r>
                        <a:rPr lang="sv-SE" sz="1400" u="none" strike="noStrike">
                          <a:solidFill>
                            <a:schemeClr val="bg1"/>
                          </a:solidFill>
                          <a:effectLst/>
                          <a:latin typeface="+mn-lt"/>
                        </a:rPr>
                        <a:t> </a:t>
                      </a:r>
                    </a:p>
                  </a:txBody>
                  <a:tcPr marL="6350" marR="6350" marT="6350" marB="0" anchor="b">
                    <a:solidFill>
                      <a:schemeClr val="accent2"/>
                    </a:solidFill>
                  </a:tcPr>
                </a:tc>
                <a:tc>
                  <a:txBody>
                    <a:bodyPr/>
                    <a:lstStyle/>
                    <a:p>
                      <a:pPr algn="l" rtl="0" fontAlgn="b"/>
                      <a:endParaRPr lang="fi-FI" sz="1400" b="1" i="0" u="none" strike="noStrike" dirty="0">
                        <a:solidFill>
                          <a:schemeClr val="bg1"/>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4192572671"/>
                  </a:ext>
                </a:extLst>
              </a:tr>
              <a:tr h="437187">
                <a:tc>
                  <a:txBody>
                    <a:bodyPr/>
                    <a:lstStyle/>
                    <a:p>
                      <a:pPr algn="l" fontAlgn="b"/>
                      <a:r>
                        <a:rPr lang="sv-SE" sz="1400" u="none" strike="noStrike">
                          <a:solidFill>
                            <a:schemeClr val="tx1"/>
                          </a:solidFill>
                          <a:effectLst/>
                          <a:latin typeface="+mn-lt"/>
                        </a:rPr>
                        <a:t>Min chef har kommit överens med mig om målen för mitt arbete</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89</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+0 %</a:t>
                      </a:r>
                    </a:p>
                  </a:txBody>
                  <a:tcPr marL="6350" marR="6350" marT="6350" marB="0" anchor="b">
                    <a:solidFill>
                      <a:schemeClr val="bg1">
                        <a:lumMod val="95000"/>
                      </a:schemeClr>
                    </a:solidFill>
                  </a:tcPr>
                </a:tc>
                <a:extLst>
                  <a:ext uri="{0D108BD9-81ED-4DB2-BD59-A6C34878D82A}">
                    <a16:rowId xmlns:a16="http://schemas.microsoft.com/office/drawing/2014/main" val="349219325"/>
                  </a:ext>
                </a:extLst>
              </a:tr>
              <a:tr h="522729">
                <a:tc>
                  <a:txBody>
                    <a:bodyPr/>
                    <a:lstStyle/>
                    <a:p>
                      <a:pPr algn="l" fontAlgn="b"/>
                      <a:r>
                        <a:rPr lang="sv-SE" sz="1400" u="none" strike="noStrike">
                          <a:solidFill>
                            <a:schemeClr val="tx1"/>
                          </a:solidFill>
                          <a:effectLst/>
                          <a:latin typeface="+mn-lt"/>
                        </a:rPr>
                        <a:t>Min chef leder arbetet inom min arbetsgemenskap i den riktning som stakats ut i FPA:s strategi</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83</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+1 %</a:t>
                      </a:r>
                    </a:p>
                  </a:txBody>
                  <a:tcPr marL="6350" marR="6350" marT="6350" marB="0" anchor="b">
                    <a:solidFill>
                      <a:schemeClr val="bg1">
                        <a:lumMod val="95000"/>
                      </a:schemeClr>
                    </a:solidFill>
                  </a:tcPr>
                </a:tc>
                <a:extLst>
                  <a:ext uri="{0D108BD9-81ED-4DB2-BD59-A6C34878D82A}">
                    <a16:rowId xmlns:a16="http://schemas.microsoft.com/office/drawing/2014/main" val="1894513006"/>
                  </a:ext>
                </a:extLst>
              </a:tr>
              <a:tr h="522729">
                <a:tc>
                  <a:txBody>
                    <a:bodyPr/>
                    <a:lstStyle/>
                    <a:p>
                      <a:pPr algn="l" fontAlgn="b"/>
                      <a:r>
                        <a:rPr lang="sv-SE" sz="1400" u="none" strike="noStrike">
                          <a:solidFill>
                            <a:schemeClr val="tx1"/>
                          </a:solidFill>
                          <a:effectLst/>
                          <a:latin typeface="+mn-lt"/>
                        </a:rPr>
                        <a:t>Min chef lyfter fram ett kundorienterat sätt att tänka i vår verksamhet</a:t>
                      </a:r>
                    </a:p>
                  </a:txBody>
                  <a:tcPr marL="6350" marR="6350" marT="6350" marB="0" anchor="b">
                    <a:solidFill>
                      <a:schemeClr val="bg1">
                        <a:lumMod val="95000"/>
                      </a:schemeClr>
                    </a:solidFill>
                  </a:tcPr>
                </a:tc>
                <a:tc>
                  <a:txBody>
                    <a:bodyPr/>
                    <a:lstStyle/>
                    <a:p>
                      <a:pPr algn="r" fontAlgn="b"/>
                      <a:r>
                        <a:rPr lang="sv-SE" sz="1400" u="none" strike="noStrike">
                          <a:solidFill>
                            <a:schemeClr val="tx1"/>
                          </a:solidFill>
                          <a:effectLst/>
                          <a:latin typeface="+mn-lt"/>
                        </a:rPr>
                        <a:t>83</a:t>
                      </a:r>
                    </a:p>
                  </a:txBody>
                  <a:tcPr marL="6350" marR="6350" marT="6350" marB="0" anchor="b">
                    <a:solidFill>
                      <a:schemeClr val="bg1">
                        <a:lumMod val="95000"/>
                      </a:schemeClr>
                    </a:solidFill>
                  </a:tcPr>
                </a:tc>
                <a:tc>
                  <a:txBody>
                    <a:bodyPr/>
                    <a:lstStyle/>
                    <a:p>
                      <a:pPr algn="r" fontAlgn="b"/>
                      <a:r>
                        <a:rPr lang="sv-SE" sz="1400" b="0" i="0" u="none" strike="noStrike">
                          <a:solidFill>
                            <a:schemeClr val="tx1"/>
                          </a:solidFill>
                          <a:effectLst/>
                          <a:latin typeface="+mn-lt"/>
                        </a:rPr>
                        <a:t>+0 %</a:t>
                      </a:r>
                    </a:p>
                  </a:txBody>
                  <a:tcPr marL="6350" marR="6350" marT="6350" marB="0" anchor="b">
                    <a:solidFill>
                      <a:schemeClr val="bg1">
                        <a:lumMod val="95000"/>
                      </a:schemeClr>
                    </a:solidFill>
                  </a:tcPr>
                </a:tc>
                <a:extLst>
                  <a:ext uri="{0D108BD9-81ED-4DB2-BD59-A6C34878D82A}">
                    <a16:rowId xmlns:a16="http://schemas.microsoft.com/office/drawing/2014/main" val="3347372138"/>
                  </a:ext>
                </a:extLst>
              </a:tr>
              <a:tr h="652575">
                <a:tc>
                  <a:txBody>
                    <a:bodyPr/>
                    <a:lstStyle/>
                    <a:p>
                      <a:pPr algn="l" fontAlgn="b"/>
                      <a:r>
                        <a:rPr lang="sv-SE" sz="1400" u="none" strike="noStrike">
                          <a:solidFill>
                            <a:schemeClr val="tx1"/>
                          </a:solidFill>
                          <a:effectLst/>
                          <a:latin typeface="+mn-lt"/>
                        </a:rPr>
                        <a:t>Min chef främjar produktivitet och kostnadsmedvetenhet i vår verksamhet
</a:t>
                      </a:r>
                    </a:p>
                  </a:txBody>
                  <a:tcPr marL="6350" marR="6350" marT="6350" marB="0" anchor="b"/>
                </a:tc>
                <a:tc>
                  <a:txBody>
                    <a:bodyPr/>
                    <a:lstStyle/>
                    <a:p>
                      <a:pPr algn="r" fontAlgn="b"/>
                      <a:r>
                        <a:rPr lang="sv-SE" sz="1400" u="none" strike="noStrike">
                          <a:solidFill>
                            <a:schemeClr val="tx1"/>
                          </a:solidFill>
                          <a:effectLst/>
                          <a:latin typeface="+mn-lt"/>
                        </a:rPr>
                        <a:t>76</a:t>
                      </a:r>
                    </a:p>
                  </a:txBody>
                  <a:tcPr marL="6350" marR="6350" marT="6350" marB="0" anchor="b"/>
                </a:tc>
                <a:tc>
                  <a:txBody>
                    <a:bodyPr/>
                    <a:lstStyle/>
                    <a:p>
                      <a:pPr algn="r" fontAlgn="b"/>
                      <a:r>
                        <a:rPr lang="sv-SE" sz="1400" b="1" i="0" u="none" strike="noStrike" dirty="0">
                          <a:solidFill>
                            <a:schemeClr val="tx1"/>
                          </a:solidFill>
                          <a:effectLst/>
                          <a:latin typeface="+mn-lt"/>
                        </a:rPr>
                        <a:t>+2 %</a:t>
                      </a:r>
                    </a:p>
                  </a:txBody>
                  <a:tcPr marL="6350" marR="6350" marT="6350" marB="0" anchor="b"/>
                </a:tc>
                <a:extLst>
                  <a:ext uri="{0D108BD9-81ED-4DB2-BD59-A6C34878D82A}">
                    <a16:rowId xmlns:a16="http://schemas.microsoft.com/office/drawing/2014/main" val="2824760714"/>
                  </a:ext>
                </a:extLst>
              </a:tr>
            </a:tbl>
          </a:graphicData>
        </a:graphic>
      </p:graphicFrame>
      <p:graphicFrame>
        <p:nvGraphicFramePr>
          <p:cNvPr id="4" name="Taulukko 3"/>
          <p:cNvGraphicFramePr>
            <a:graphicFrameLocks noGrp="1"/>
          </p:cNvGraphicFramePr>
          <p:nvPr>
            <p:extLst>
              <p:ext uri="{D42A27DB-BD31-4B8C-83A1-F6EECF244321}">
                <p14:modId xmlns:p14="http://schemas.microsoft.com/office/powerpoint/2010/main" val="3642982574"/>
              </p:ext>
            </p:extLst>
          </p:nvPr>
        </p:nvGraphicFramePr>
        <p:xfrm>
          <a:off x="6316717" y="76737"/>
          <a:ext cx="5675585" cy="1693506"/>
        </p:xfrm>
        <a:graphic>
          <a:graphicData uri="http://schemas.openxmlformats.org/drawingml/2006/table">
            <a:tbl>
              <a:tblPr>
                <a:tableStyleId>{073A0DAA-6AF3-43AB-8588-CEC1D06C72B9}</a:tableStyleId>
              </a:tblPr>
              <a:tblGrid>
                <a:gridCol w="4099763">
                  <a:extLst>
                    <a:ext uri="{9D8B030D-6E8A-4147-A177-3AD203B41FA5}">
                      <a16:colId xmlns:a16="http://schemas.microsoft.com/office/drawing/2014/main" val="421532331"/>
                    </a:ext>
                  </a:extLst>
                </a:gridCol>
                <a:gridCol w="504056">
                  <a:extLst>
                    <a:ext uri="{9D8B030D-6E8A-4147-A177-3AD203B41FA5}">
                      <a16:colId xmlns:a16="http://schemas.microsoft.com/office/drawing/2014/main" val="578883851"/>
                    </a:ext>
                  </a:extLst>
                </a:gridCol>
                <a:gridCol w="1071766">
                  <a:extLst>
                    <a:ext uri="{9D8B030D-6E8A-4147-A177-3AD203B41FA5}">
                      <a16:colId xmlns:a16="http://schemas.microsoft.com/office/drawing/2014/main" val="2510929474"/>
                    </a:ext>
                  </a:extLst>
                </a:gridCol>
              </a:tblGrid>
              <a:tr h="226020">
                <a:tc>
                  <a:txBody>
                    <a:bodyPr/>
                    <a:lstStyle/>
                    <a:p>
                      <a:pPr algn="l" fontAlgn="b"/>
                      <a:r>
                        <a:rPr lang="sv-SE" sz="1400" b="1" u="none" strike="noStrike" dirty="0">
                          <a:solidFill>
                            <a:schemeClr val="bg1"/>
                          </a:solidFill>
                          <a:effectLst/>
                          <a:latin typeface="+mn-lt"/>
                        </a:rPr>
                        <a:t>Nytänkande och lärandekultur</a:t>
                      </a:r>
                    </a:p>
                  </a:txBody>
                  <a:tcPr marL="5702" marR="5702" marT="5702" marB="0" anchor="b">
                    <a:solidFill>
                      <a:schemeClr val="accent2"/>
                    </a:solidFill>
                  </a:tcPr>
                </a:tc>
                <a:tc>
                  <a:txBody>
                    <a:bodyPr/>
                    <a:lstStyle/>
                    <a:p>
                      <a:pPr algn="l" fontAlgn="b"/>
                      <a:r>
                        <a:rPr lang="sv-SE" sz="1400" b="1" u="none" strike="noStrike">
                          <a:solidFill>
                            <a:schemeClr val="bg1"/>
                          </a:solidFill>
                          <a:effectLst/>
                          <a:latin typeface="+mn-lt"/>
                        </a:rPr>
                        <a:t> 2022</a:t>
                      </a:r>
                    </a:p>
                  </a:txBody>
                  <a:tcPr marL="5702" marR="5702" marT="5702" marB="0" anchor="b">
                    <a:solidFill>
                      <a:schemeClr val="accent2"/>
                    </a:solidFill>
                  </a:tcPr>
                </a:tc>
                <a:tc>
                  <a:txBody>
                    <a:bodyPr/>
                    <a:lstStyle/>
                    <a:p>
                      <a:pPr algn="l" fontAlgn="b"/>
                      <a:r>
                        <a:rPr lang="sv-SE" sz="1300" b="1" i="0" u="none" strike="noStrike">
                          <a:solidFill>
                            <a:schemeClr val="bg1"/>
                          </a:solidFill>
                          <a:effectLst/>
                          <a:latin typeface="+mn-lt"/>
                        </a:rPr>
                        <a:t>Förändring från 2021</a:t>
                      </a:r>
                    </a:p>
                  </a:txBody>
                  <a:tcPr marL="5702" marR="5702" marT="5702" marB="0" anchor="b">
                    <a:solidFill>
                      <a:schemeClr val="accent2"/>
                    </a:solidFill>
                  </a:tcPr>
                </a:tc>
                <a:extLst>
                  <a:ext uri="{0D108BD9-81ED-4DB2-BD59-A6C34878D82A}">
                    <a16:rowId xmlns:a16="http://schemas.microsoft.com/office/drawing/2014/main" val="2045410645"/>
                  </a:ext>
                </a:extLst>
              </a:tr>
              <a:tr h="446158">
                <a:tc>
                  <a:txBody>
                    <a:bodyPr/>
                    <a:lstStyle/>
                    <a:p>
                      <a:pPr algn="l" fontAlgn="b"/>
                      <a:r>
                        <a:rPr lang="sv-SE" sz="1400" u="none" strike="noStrike">
                          <a:solidFill>
                            <a:schemeClr val="tx1"/>
                          </a:solidFill>
                          <a:effectLst/>
                          <a:latin typeface="+mn-lt"/>
                        </a:rPr>
                        <a:t>Min chef främjar en sådan kultur inom min arbetsgemenskap där man kan känna att man arbetar tillsammans*</a:t>
                      </a:r>
                    </a:p>
                  </a:txBody>
                  <a:tcPr marL="5702" marR="5702" marT="5702" marB="0" anchor="b"/>
                </a:tc>
                <a:tc>
                  <a:txBody>
                    <a:bodyPr/>
                    <a:lstStyle/>
                    <a:p>
                      <a:pPr algn="r" fontAlgn="b"/>
                      <a:r>
                        <a:rPr lang="sv-SE" sz="1400" u="none" strike="noStrike">
                          <a:solidFill>
                            <a:schemeClr val="tx1"/>
                          </a:solidFill>
                          <a:effectLst/>
                          <a:latin typeface="+mn-lt"/>
                        </a:rPr>
                        <a:t>78</a:t>
                      </a:r>
                    </a:p>
                  </a:txBody>
                  <a:tcPr marL="5702" marR="5702" marT="5702" marB="0" anchor="b"/>
                </a:tc>
                <a:tc>
                  <a:txBody>
                    <a:bodyPr/>
                    <a:lstStyle/>
                    <a:p>
                      <a:pPr algn="r" fontAlgn="b"/>
                      <a:r>
                        <a:rPr lang="sv-SE" sz="1400" b="1" i="0" u="none" strike="noStrike">
                          <a:solidFill>
                            <a:schemeClr val="tx1"/>
                          </a:solidFill>
                          <a:effectLst/>
                          <a:latin typeface="+mn-lt"/>
                        </a:rPr>
                        <a:t>+2 %</a:t>
                      </a:r>
                    </a:p>
                  </a:txBody>
                  <a:tcPr marL="5702" marR="5702" marT="5702" marB="0" anchor="b"/>
                </a:tc>
                <a:extLst>
                  <a:ext uri="{0D108BD9-81ED-4DB2-BD59-A6C34878D82A}">
                    <a16:rowId xmlns:a16="http://schemas.microsoft.com/office/drawing/2014/main" val="794190389"/>
                  </a:ext>
                </a:extLst>
              </a:tr>
              <a:tr h="468000">
                <a:tc>
                  <a:txBody>
                    <a:bodyPr/>
                    <a:lstStyle/>
                    <a:p>
                      <a:pPr algn="l" fontAlgn="b"/>
                      <a:r>
                        <a:rPr lang="sv-SE" sz="1400" u="none" strike="noStrike">
                          <a:solidFill>
                            <a:schemeClr val="tx1"/>
                          </a:solidFill>
                          <a:effectLst/>
                          <a:latin typeface="+mn-lt"/>
                        </a:rPr>
                        <a:t>Min chef uppmuntrar min arbetsgemenskap till självutvärdering (reflektion) och till att kontinuerligt lära sig nytt*</a:t>
                      </a:r>
                    </a:p>
                  </a:txBody>
                  <a:tcPr marL="5702" marR="5702" marT="5702" marB="0" anchor="b"/>
                </a:tc>
                <a:tc>
                  <a:txBody>
                    <a:bodyPr/>
                    <a:lstStyle/>
                    <a:p>
                      <a:pPr algn="r" fontAlgn="b"/>
                      <a:r>
                        <a:rPr lang="sv-SE" sz="1400" u="none" strike="noStrike">
                          <a:solidFill>
                            <a:schemeClr val="tx1"/>
                          </a:solidFill>
                          <a:effectLst/>
                          <a:latin typeface="+mn-lt"/>
                        </a:rPr>
                        <a:t>74</a:t>
                      </a:r>
                    </a:p>
                  </a:txBody>
                  <a:tcPr marL="5702" marR="5702" marT="5702" marB="0" anchor="b"/>
                </a:tc>
                <a:tc>
                  <a:txBody>
                    <a:bodyPr/>
                    <a:lstStyle/>
                    <a:p>
                      <a:pPr algn="r" fontAlgn="b"/>
                      <a:r>
                        <a:rPr lang="sv-SE" sz="1400" b="1" i="0" u="none" strike="noStrike" dirty="0">
                          <a:solidFill>
                            <a:schemeClr val="tx1"/>
                          </a:solidFill>
                          <a:effectLst/>
                          <a:latin typeface="+mn-lt"/>
                        </a:rPr>
                        <a:t>+3 %</a:t>
                      </a:r>
                    </a:p>
                  </a:txBody>
                  <a:tcPr marL="5702" marR="5702" marT="5702" marB="0" anchor="b"/>
                </a:tc>
                <a:extLst>
                  <a:ext uri="{0D108BD9-81ED-4DB2-BD59-A6C34878D82A}">
                    <a16:rowId xmlns:a16="http://schemas.microsoft.com/office/drawing/2014/main" val="650334969"/>
                  </a:ext>
                </a:extLst>
              </a:tr>
            </a:tbl>
          </a:graphicData>
        </a:graphic>
      </p:graphicFrame>
      <p:sp>
        <p:nvSpPr>
          <p:cNvPr id="5" name="Tekstiruutu 4"/>
          <p:cNvSpPr txBox="1"/>
          <p:nvPr/>
        </p:nvSpPr>
        <p:spPr>
          <a:xfrm>
            <a:off x="6316717" y="6273080"/>
            <a:ext cx="3816424" cy="523220"/>
          </a:xfrm>
          <a:prstGeom prst="rect">
            <a:avLst/>
          </a:prstGeom>
          <a:noFill/>
        </p:spPr>
        <p:txBody>
          <a:bodyPr wrap="square" rtlCol="0">
            <a:spAutoFit/>
          </a:bodyPr>
          <a:lstStyle/>
          <a:p>
            <a:r>
              <a:rPr lang="sv-SE" sz="1600" dirty="0"/>
              <a:t>*Ändringen är statistiskt signifikant.</a:t>
            </a:r>
          </a:p>
          <a:p>
            <a:r>
              <a:rPr lang="sv-SE" sz="1200" dirty="0"/>
              <a:t>Källa: Personalbarometern 2022</a:t>
            </a:r>
          </a:p>
        </p:txBody>
      </p:sp>
    </p:spTree>
    <p:extLst>
      <p:ext uri="{BB962C8B-B14F-4D97-AF65-F5344CB8AC3E}">
        <p14:creationId xmlns:p14="http://schemas.microsoft.com/office/powerpoint/2010/main" val="239155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3"/>
            <a:ext cx="10332000" cy="785970"/>
          </a:xfrm>
        </p:spPr>
        <p:txBody>
          <a:bodyPr/>
          <a:lstStyle/>
          <a:p>
            <a:r>
              <a:rPr lang="sv-SE"/>
              <a:t>Personalupplevelse och välbefinnande i arbetet</a:t>
            </a:r>
          </a:p>
        </p:txBody>
      </p:sp>
      <p:sp>
        <p:nvSpPr>
          <p:cNvPr id="3" name="Sisällön paikkamerkki 2"/>
          <p:cNvSpPr>
            <a:spLocks noGrp="1"/>
          </p:cNvSpPr>
          <p:nvPr>
            <p:ph idx="1"/>
          </p:nvPr>
        </p:nvSpPr>
        <p:spPr>
          <a:xfrm>
            <a:off x="935999" y="1361292"/>
            <a:ext cx="5030693" cy="4454071"/>
          </a:xfrm>
        </p:spPr>
        <p:txBody>
          <a:bodyPr/>
          <a:lstStyle/>
          <a:p>
            <a:pPr marL="0" indent="0">
              <a:buNone/>
            </a:pPr>
            <a:r>
              <a:rPr lang="sv-SE" sz="1800"/>
              <a:t>Vi har vid FPA beskrivit helheten av välbefinnande i arbetet med diamanten för välbefinnande i arbetet (figur). I centrum finns ett smidigt arbete, bra ledarskap och en trygg och stödjande arbetsgemenskap. När arbetet upplevs som meningsfullt, bjuder på utmaningar och känns viktigt ökar också välbefinnandet i arbetet. Det påverkas också av egna resurser, kompetens och arbetsmiljö (social, virtuell och fysisk). </a:t>
            </a:r>
          </a:p>
          <a:p>
            <a:pPr marL="0" indent="0">
              <a:buNone/>
            </a:pPr>
            <a:r>
              <a:rPr lang="sv-SE" sz="1800"/>
              <a:t>På basis av diamanten har vi beskrivit de viktigaste nyckeltalen för välbefinnandet i arbetet, som är på en bra nivå vid FPA. Nyckeltalen utgör också en indikator för personalupplevelsen. Förändringen var positiv från 2021 till 2022 i sex nyckeltal, var oförändrad i fem och försvagades i tre. Sedan 2019 har förändringstrenden varit positiv i de flesta nyckeltalen.</a:t>
            </a:r>
          </a:p>
          <a:p>
            <a:endParaRPr lang="fi-FI" sz="1800" dirty="0"/>
          </a:p>
        </p:txBody>
      </p:sp>
      <p:sp>
        <p:nvSpPr>
          <p:cNvPr id="5" name="Dian numeron paikkamerkki 4"/>
          <p:cNvSpPr>
            <a:spLocks noGrp="1"/>
          </p:cNvSpPr>
          <p:nvPr>
            <p:ph type="sldNum" sz="quarter" idx="12"/>
          </p:nvPr>
        </p:nvSpPr>
        <p:spPr/>
        <p:txBody>
          <a:bodyPr/>
          <a:lstStyle/>
          <a:p>
            <a:fld id="{E38D8271-015E-4BD9-B1A3-A057F5E8F4AB}" type="slidenum">
              <a:rPr lang="fi-FI" smtClean="0"/>
              <a:t>21</a:t>
            </a:fld>
            <a:endParaRPr lang="fi-FI"/>
          </a:p>
        </p:txBody>
      </p:sp>
      <p:pic>
        <p:nvPicPr>
          <p:cNvPr id="1026" name="Picture 2" descr="Työhyvinvoinnin timantti sinetti SV@1.5x.png (960×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072" y="2040487"/>
            <a:ext cx="5503429" cy="309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99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E38D8271-015E-4BD9-B1A3-A057F5E8F4AB}" type="slidenum">
              <a:rPr lang="fi-FI" smtClean="0"/>
              <a:pPr/>
              <a:t>22</a:t>
            </a:fld>
            <a:endParaRPr lang="fi-FI"/>
          </a:p>
        </p:txBody>
      </p:sp>
      <p:graphicFrame>
        <p:nvGraphicFramePr>
          <p:cNvPr id="6" name="Taulukko 5"/>
          <p:cNvGraphicFramePr>
            <a:graphicFrameLocks noGrp="1"/>
          </p:cNvGraphicFramePr>
          <p:nvPr/>
        </p:nvGraphicFramePr>
        <p:xfrm>
          <a:off x="509381" y="785306"/>
          <a:ext cx="10636946" cy="5236642"/>
        </p:xfrm>
        <a:graphic>
          <a:graphicData uri="http://schemas.openxmlformats.org/drawingml/2006/table">
            <a:tbl>
              <a:tblPr firstRow="1" bandRow="1">
                <a:tableStyleId>{21E4AEA4-8DFA-4A89-87EB-49C32662AFE0}</a:tableStyleId>
              </a:tblPr>
              <a:tblGrid>
                <a:gridCol w="2382983">
                  <a:extLst>
                    <a:ext uri="{9D8B030D-6E8A-4147-A177-3AD203B41FA5}">
                      <a16:colId xmlns:a16="http://schemas.microsoft.com/office/drawing/2014/main" val="6976885"/>
                    </a:ext>
                  </a:extLst>
                </a:gridCol>
                <a:gridCol w="3441764">
                  <a:extLst>
                    <a:ext uri="{9D8B030D-6E8A-4147-A177-3AD203B41FA5}">
                      <a16:colId xmlns:a16="http://schemas.microsoft.com/office/drawing/2014/main" val="3323505610"/>
                    </a:ext>
                  </a:extLst>
                </a:gridCol>
                <a:gridCol w="843004">
                  <a:extLst>
                    <a:ext uri="{9D8B030D-6E8A-4147-A177-3AD203B41FA5}">
                      <a16:colId xmlns:a16="http://schemas.microsoft.com/office/drawing/2014/main" val="4273883993"/>
                    </a:ext>
                  </a:extLst>
                </a:gridCol>
                <a:gridCol w="914400">
                  <a:extLst>
                    <a:ext uri="{9D8B030D-6E8A-4147-A177-3AD203B41FA5}">
                      <a16:colId xmlns:a16="http://schemas.microsoft.com/office/drawing/2014/main" val="3888236582"/>
                    </a:ext>
                  </a:extLst>
                </a:gridCol>
                <a:gridCol w="798786">
                  <a:extLst>
                    <a:ext uri="{9D8B030D-6E8A-4147-A177-3AD203B41FA5}">
                      <a16:colId xmlns:a16="http://schemas.microsoft.com/office/drawing/2014/main" val="1935282312"/>
                    </a:ext>
                  </a:extLst>
                </a:gridCol>
                <a:gridCol w="808515">
                  <a:extLst>
                    <a:ext uri="{9D8B030D-6E8A-4147-A177-3AD203B41FA5}">
                      <a16:colId xmlns:a16="http://schemas.microsoft.com/office/drawing/2014/main" val="96824920"/>
                    </a:ext>
                  </a:extLst>
                </a:gridCol>
                <a:gridCol w="1447494">
                  <a:extLst>
                    <a:ext uri="{9D8B030D-6E8A-4147-A177-3AD203B41FA5}">
                      <a16:colId xmlns:a16="http://schemas.microsoft.com/office/drawing/2014/main" val="1376256395"/>
                    </a:ext>
                  </a:extLst>
                </a:gridCol>
              </a:tblGrid>
              <a:tr h="321887">
                <a:tc>
                  <a:txBody>
                    <a:bodyPr/>
                    <a:lstStyle/>
                    <a:p>
                      <a:r>
                        <a:rPr lang="sv-SE" sz="1200"/>
                        <a:t>Delområde</a:t>
                      </a:r>
                    </a:p>
                  </a:txBody>
                  <a:tcPr/>
                </a:tc>
                <a:tc>
                  <a:txBody>
                    <a:bodyPr/>
                    <a:lstStyle/>
                    <a:p>
                      <a:r>
                        <a:rPr lang="sv-SE" sz="1200"/>
                        <a:t>Indikator</a:t>
                      </a:r>
                    </a:p>
                  </a:txBody>
                  <a:tcPr/>
                </a:tc>
                <a:tc>
                  <a:txBody>
                    <a:bodyPr/>
                    <a:lstStyle/>
                    <a:p>
                      <a:pPr algn="ctr"/>
                      <a:r>
                        <a:rPr lang="sv-SE" sz="1200"/>
                        <a:t>2019</a:t>
                      </a:r>
                    </a:p>
                  </a:txBody>
                  <a:tcPr/>
                </a:tc>
                <a:tc>
                  <a:txBody>
                    <a:bodyPr/>
                    <a:lstStyle/>
                    <a:p>
                      <a:pPr algn="ctr"/>
                      <a:r>
                        <a:rPr lang="sv-SE" sz="1200"/>
                        <a:t>2020</a:t>
                      </a:r>
                    </a:p>
                  </a:txBody>
                  <a:tcPr/>
                </a:tc>
                <a:tc>
                  <a:txBody>
                    <a:bodyPr/>
                    <a:lstStyle/>
                    <a:p>
                      <a:pPr algn="ctr"/>
                      <a:r>
                        <a:rPr lang="sv-SE" sz="1200"/>
                        <a:t>2021</a:t>
                      </a:r>
                    </a:p>
                  </a:txBody>
                  <a:tcPr/>
                </a:tc>
                <a:tc>
                  <a:txBody>
                    <a:bodyPr/>
                    <a:lstStyle/>
                    <a:p>
                      <a:pPr algn="ctr"/>
                      <a:r>
                        <a:rPr lang="sv-SE" sz="1200"/>
                        <a:t>2022</a:t>
                      </a:r>
                    </a:p>
                  </a:txBody>
                  <a:tcPr/>
                </a:tc>
                <a:tc>
                  <a:txBody>
                    <a:bodyPr/>
                    <a:lstStyle/>
                    <a:p>
                      <a:pPr algn="ctr"/>
                      <a:r>
                        <a:rPr lang="sv-SE" sz="1200">
                          <a:solidFill>
                            <a:schemeClr val="bg1"/>
                          </a:solidFill>
                        </a:rPr>
                        <a:t>Förändring från 2021</a:t>
                      </a:r>
                    </a:p>
                  </a:txBody>
                  <a:tcPr/>
                </a:tc>
                <a:extLst>
                  <a:ext uri="{0D108BD9-81ED-4DB2-BD59-A6C34878D82A}">
                    <a16:rowId xmlns:a16="http://schemas.microsoft.com/office/drawing/2014/main" val="3547717064"/>
                  </a:ext>
                </a:extLst>
              </a:tr>
              <a:tr h="321887">
                <a:tc>
                  <a:txBody>
                    <a:bodyPr/>
                    <a:lstStyle/>
                    <a:p>
                      <a:r>
                        <a:rPr lang="sv-SE" sz="1200" b="0"/>
                        <a:t>FPA-arbete</a:t>
                      </a:r>
                    </a:p>
                  </a:txBody>
                  <a:tcPr anchor="ctr"/>
                </a:tc>
                <a:tc>
                  <a:txBody>
                    <a:bodyPr/>
                    <a:lstStyle/>
                    <a:p>
                      <a:r>
                        <a:rPr lang="sv-SE" sz="1200" b="0"/>
                        <a:t>Jag är </a:t>
                      </a:r>
                      <a:r>
                        <a:rPr lang="sv-SE" sz="1200" b="0" baseline="0"/>
                        <a:t>nöjd med mitt arbete</a:t>
                      </a:r>
                    </a:p>
                  </a:txBody>
                  <a:tcPr anchor="ctr"/>
                </a:tc>
                <a:tc>
                  <a:txBody>
                    <a:bodyPr/>
                    <a:lstStyle/>
                    <a:p>
                      <a:pPr algn="ctr"/>
                      <a:r>
                        <a:rPr lang="sv-SE" sz="1200" b="0">
                          <a:solidFill>
                            <a:schemeClr val="tx1"/>
                          </a:solidFill>
                        </a:rPr>
                        <a:t>81 %</a:t>
                      </a:r>
                    </a:p>
                  </a:txBody>
                  <a:tcPr anchor="ctr"/>
                </a:tc>
                <a:tc>
                  <a:txBody>
                    <a:bodyPr/>
                    <a:lstStyle/>
                    <a:p>
                      <a:pPr algn="ctr"/>
                      <a:r>
                        <a:rPr lang="sv-SE" sz="1200" b="0">
                          <a:solidFill>
                            <a:schemeClr val="tx1"/>
                          </a:solidFill>
                        </a:rPr>
                        <a:t>84 %</a:t>
                      </a:r>
                    </a:p>
                  </a:txBody>
                  <a:tcPr anchor="ctr"/>
                </a:tc>
                <a:tc>
                  <a:txBody>
                    <a:bodyPr/>
                    <a:lstStyle/>
                    <a:p>
                      <a:pPr algn="ctr"/>
                      <a:r>
                        <a:rPr lang="sv-SE" sz="1200" b="0">
                          <a:solidFill>
                            <a:schemeClr val="tx1"/>
                          </a:solidFill>
                          <a:latin typeface="+mn-lt"/>
                          <a:ea typeface="+mn-ea"/>
                          <a:cs typeface="+mn-cs"/>
                        </a:rPr>
                        <a:t>83 %</a:t>
                      </a:r>
                    </a:p>
                  </a:txBody>
                  <a:tcPr anchor="ctr"/>
                </a:tc>
                <a:tc>
                  <a:txBody>
                    <a:bodyPr/>
                    <a:lstStyle/>
                    <a:p>
                      <a:pPr algn="ctr"/>
                      <a:r>
                        <a:rPr lang="sv-SE" sz="1200"/>
                        <a:t>84 %</a:t>
                      </a:r>
                    </a:p>
                  </a:txBody>
                  <a:tcPr anchor="ctr"/>
                </a:tc>
                <a:tc>
                  <a:txBody>
                    <a:bodyPr/>
                    <a:lstStyle/>
                    <a:p>
                      <a:pPr algn="ctr" fontAlgn="b"/>
                      <a:r>
                        <a:rPr lang="sv-SE" sz="1200" b="0">
                          <a:solidFill>
                            <a:srgbClr val="00B050"/>
                          </a:solidFill>
                          <a:latin typeface="+mn-lt"/>
                          <a:ea typeface="+mn-ea"/>
                          <a:cs typeface="+mn-cs"/>
                        </a:rPr>
                        <a:t>+</a:t>
                      </a:r>
                      <a:r>
                        <a:rPr lang="sv-SE" sz="1200" b="0" baseline="0">
                          <a:solidFill>
                            <a:srgbClr val="00B050"/>
                          </a:solidFill>
                          <a:latin typeface="+mn-lt"/>
                          <a:ea typeface="+mn-ea"/>
                          <a:cs typeface="+mn-cs"/>
                        </a:rPr>
                        <a:t> </a:t>
                      </a:r>
                      <a:r>
                        <a:rPr lang="sv-SE" sz="1200" b="0">
                          <a:solidFill>
                            <a:srgbClr val="00B050"/>
                          </a:solidFill>
                          <a:latin typeface="+mn-lt"/>
                          <a:ea typeface="+mn-ea"/>
                          <a:cs typeface="+mn-cs"/>
                        </a:rPr>
                        <a:t>1 %</a:t>
                      </a:r>
                    </a:p>
                  </a:txBody>
                  <a:tcPr marL="9525" marR="9525" marT="9525" marB="0" anchor="ctr"/>
                </a:tc>
                <a:extLst>
                  <a:ext uri="{0D108BD9-81ED-4DB2-BD59-A6C34878D82A}">
                    <a16:rowId xmlns:a16="http://schemas.microsoft.com/office/drawing/2014/main" val="4107660943"/>
                  </a:ext>
                </a:extLst>
              </a:tr>
              <a:tr h="342294">
                <a:tc>
                  <a:txBody>
                    <a:bodyPr/>
                    <a:lstStyle/>
                    <a:p>
                      <a:endParaRPr lang="fi-FI" sz="1200" dirty="0"/>
                    </a:p>
                  </a:txBody>
                  <a:tcPr anchor="ctr"/>
                </a:tc>
                <a:tc>
                  <a:txBody>
                    <a:bodyPr/>
                    <a:lstStyle/>
                    <a:p>
                      <a:r>
                        <a:rPr lang="sv-SE" sz="1200"/>
                        <a:t>Jag kan påverka mitt arbete</a:t>
                      </a:r>
                    </a:p>
                  </a:txBody>
                  <a:tcPr anchor="ctr"/>
                </a:tc>
                <a:tc>
                  <a:txBody>
                    <a:bodyPr/>
                    <a:lstStyle/>
                    <a:p>
                      <a:pPr algn="ctr"/>
                      <a:r>
                        <a:rPr lang="sv-SE" sz="1200" b="0">
                          <a:solidFill>
                            <a:schemeClr val="tx1"/>
                          </a:solidFill>
                        </a:rPr>
                        <a:t>65 %</a:t>
                      </a:r>
                    </a:p>
                  </a:txBody>
                  <a:tcPr anchor="ctr"/>
                </a:tc>
                <a:tc>
                  <a:txBody>
                    <a:bodyPr/>
                    <a:lstStyle/>
                    <a:p>
                      <a:pPr algn="ctr"/>
                      <a:r>
                        <a:rPr lang="sv-SE" sz="1200" b="0">
                          <a:solidFill>
                            <a:schemeClr val="tx1"/>
                          </a:solidFill>
                        </a:rPr>
                        <a:t>69 %</a:t>
                      </a:r>
                    </a:p>
                  </a:txBody>
                  <a:tcPr anchor="ctr"/>
                </a:tc>
                <a:tc>
                  <a:txBody>
                    <a:bodyPr/>
                    <a:lstStyle/>
                    <a:p>
                      <a:pPr algn="ctr"/>
                      <a:r>
                        <a:rPr lang="sv-SE" sz="1200" b="0">
                          <a:solidFill>
                            <a:schemeClr val="tx1"/>
                          </a:solidFill>
                          <a:latin typeface="+mn-lt"/>
                          <a:ea typeface="+mn-ea"/>
                          <a:cs typeface="+mn-cs"/>
                        </a:rPr>
                        <a:t>71 %</a:t>
                      </a:r>
                    </a:p>
                  </a:txBody>
                  <a:tcPr anchor="ctr"/>
                </a:tc>
                <a:tc>
                  <a:txBody>
                    <a:bodyPr/>
                    <a:lstStyle/>
                    <a:p>
                      <a:pPr algn="ctr"/>
                      <a:r>
                        <a:rPr lang="sv-SE" sz="1200"/>
                        <a:t>71 %</a:t>
                      </a:r>
                    </a:p>
                  </a:txBody>
                  <a:tcPr anchor="ctr"/>
                </a:tc>
                <a:tc>
                  <a:txBody>
                    <a:bodyPr/>
                    <a:lstStyle/>
                    <a:p>
                      <a:pPr algn="ctr" fontAlgn="b"/>
                      <a:r>
                        <a:rPr lang="sv-SE" sz="1200" b="0">
                          <a:solidFill>
                            <a:schemeClr val="tx1"/>
                          </a:solidFill>
                          <a:latin typeface="+mn-lt"/>
                          <a:ea typeface="+mn-ea"/>
                          <a:cs typeface="+mn-cs"/>
                        </a:rPr>
                        <a:t>0 %</a:t>
                      </a:r>
                    </a:p>
                  </a:txBody>
                  <a:tcPr marL="9525" marR="9525" marT="9525" marB="0" anchor="ctr"/>
                </a:tc>
                <a:extLst>
                  <a:ext uri="{0D108BD9-81ED-4DB2-BD59-A6C34878D82A}">
                    <a16:rowId xmlns:a16="http://schemas.microsoft.com/office/drawing/2014/main" val="3387393172"/>
                  </a:ext>
                </a:extLst>
              </a:tr>
              <a:tr h="350982">
                <a:tc>
                  <a:txBody>
                    <a:bodyPr/>
                    <a:lstStyle/>
                    <a:p>
                      <a:endParaRPr lang="fi-FI" sz="1200" dirty="0"/>
                    </a:p>
                  </a:txBody>
                  <a:tcPr anchor="ctr"/>
                </a:tc>
                <a:tc>
                  <a:txBody>
                    <a:bodyPr/>
                    <a:lstStyle/>
                    <a:p>
                      <a:r>
                        <a:rPr lang="sv-SE" sz="1200"/>
                        <a:t>Brådska (För lite tid för att kunna utföra arbetet ordentligt</a:t>
                      </a:r>
                      <a:r>
                        <a:rPr lang="sv-SE" sz="1200" baseline="0"/>
                        <a:t>)</a:t>
                      </a:r>
                    </a:p>
                  </a:txBody>
                  <a:tcPr anchor="ctr"/>
                </a:tc>
                <a:tc>
                  <a:txBody>
                    <a:bodyPr/>
                    <a:lstStyle/>
                    <a:p>
                      <a:pPr algn="ctr"/>
                      <a:r>
                        <a:rPr lang="sv-SE" sz="1200" b="0">
                          <a:solidFill>
                            <a:schemeClr val="tx1"/>
                          </a:solidFill>
                        </a:rPr>
                        <a:t>59 %</a:t>
                      </a:r>
                    </a:p>
                  </a:txBody>
                  <a:tcPr anchor="ctr"/>
                </a:tc>
                <a:tc>
                  <a:txBody>
                    <a:bodyPr/>
                    <a:lstStyle/>
                    <a:p>
                      <a:pPr algn="ctr"/>
                      <a:r>
                        <a:rPr lang="sv-SE" sz="1200" b="0">
                          <a:solidFill>
                            <a:schemeClr val="tx1"/>
                          </a:solidFill>
                        </a:rPr>
                        <a:t>49 %</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b="0">
                          <a:solidFill>
                            <a:schemeClr val="tx1"/>
                          </a:solidFill>
                          <a:latin typeface="+mn-lt"/>
                          <a:ea typeface="+mn-ea"/>
                          <a:cs typeface="+mn-cs"/>
                        </a:rPr>
                        <a:t>54 %</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b="0">
                          <a:solidFill>
                            <a:schemeClr val="tx1"/>
                          </a:solidFill>
                          <a:latin typeface="+mn-lt"/>
                          <a:ea typeface="+mn-ea"/>
                          <a:cs typeface="+mn-cs"/>
                        </a:rPr>
                        <a:t>54 %</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chemeClr val="tx1"/>
                          </a:solidFill>
                          <a:latin typeface="+mn-lt"/>
                          <a:ea typeface="+mn-ea"/>
                          <a:cs typeface="+mn-cs"/>
                        </a:rPr>
                        <a:t>0 %</a:t>
                      </a:r>
                    </a:p>
                  </a:txBody>
                  <a:tcPr marL="9525" marR="9525" marT="9525" marB="0" anchor="ctr"/>
                </a:tc>
                <a:extLst>
                  <a:ext uri="{0D108BD9-81ED-4DB2-BD59-A6C34878D82A}">
                    <a16:rowId xmlns:a16="http://schemas.microsoft.com/office/drawing/2014/main" val="3619905282"/>
                  </a:ext>
                </a:extLst>
              </a:tr>
              <a:tr h="387927">
                <a:tc>
                  <a:txBody>
                    <a:bodyPr/>
                    <a:lstStyle/>
                    <a:p>
                      <a:r>
                        <a:rPr lang="sv-SE" sz="1200"/>
                        <a:t>Kompetens och förnyelse</a:t>
                      </a:r>
                    </a:p>
                  </a:txBody>
                  <a:tcPr anchor="ctr"/>
                </a:tc>
                <a:tc>
                  <a:txBody>
                    <a:bodyPr/>
                    <a:lstStyle/>
                    <a:p>
                      <a:r>
                        <a:rPr lang="sv-SE" sz="1200"/>
                        <a:t>Förmåga till förnyelse (summavariabel)</a:t>
                      </a:r>
                    </a:p>
                  </a:txBody>
                  <a:tcPr anchor="ctr"/>
                </a:tc>
                <a:tc>
                  <a:txBody>
                    <a:bodyPr/>
                    <a:lstStyle/>
                    <a:p>
                      <a:pPr algn="ctr"/>
                      <a:r>
                        <a:rPr lang="sv-SE" sz="1200" b="0">
                          <a:solidFill>
                            <a:schemeClr val="tx1"/>
                          </a:solidFill>
                        </a:rPr>
                        <a:t>3,7</a:t>
                      </a:r>
                    </a:p>
                  </a:txBody>
                  <a:tcPr anchor="ctr"/>
                </a:tc>
                <a:tc>
                  <a:txBody>
                    <a:bodyPr/>
                    <a:lstStyle/>
                    <a:p>
                      <a:pPr algn="ctr"/>
                      <a:r>
                        <a:rPr lang="sv-SE" sz="1200" b="0">
                          <a:solidFill>
                            <a:schemeClr val="tx1"/>
                          </a:solidFill>
                        </a:rPr>
                        <a:t>3,7</a:t>
                      </a:r>
                    </a:p>
                  </a:txBody>
                  <a:tcPr anchor="ctr"/>
                </a:tc>
                <a:tc>
                  <a:txBody>
                    <a:bodyPr/>
                    <a:lstStyle/>
                    <a:p>
                      <a:pPr algn="ctr"/>
                      <a:r>
                        <a:rPr lang="sv-SE" sz="1200" b="0">
                          <a:solidFill>
                            <a:schemeClr val="tx1"/>
                          </a:solidFill>
                          <a:latin typeface="+mn-lt"/>
                          <a:ea typeface="+mn-ea"/>
                          <a:cs typeface="+mn-cs"/>
                        </a:rPr>
                        <a:t>3,8</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b="0">
                          <a:solidFill>
                            <a:schemeClr val="tx1"/>
                          </a:solidFill>
                          <a:latin typeface="+mn-lt"/>
                          <a:ea typeface="+mn-ea"/>
                          <a:cs typeface="+mn-cs"/>
                        </a:rPr>
                        <a:t>3,8</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chemeClr val="tx1"/>
                          </a:solidFill>
                          <a:latin typeface="+mn-lt"/>
                          <a:ea typeface="+mn-ea"/>
                          <a:cs typeface="+mn-cs"/>
                        </a:rPr>
                        <a:t>0 %</a:t>
                      </a:r>
                    </a:p>
                  </a:txBody>
                  <a:tcPr marL="9525" marR="9525" marT="9525" marB="0" anchor="ctr"/>
                </a:tc>
                <a:extLst>
                  <a:ext uri="{0D108BD9-81ED-4DB2-BD59-A6C34878D82A}">
                    <a16:rowId xmlns:a16="http://schemas.microsoft.com/office/drawing/2014/main" val="4033698770"/>
                  </a:ext>
                </a:extLst>
              </a:tr>
              <a:tr h="332509">
                <a:tc>
                  <a:txBody>
                    <a:bodyPr/>
                    <a:lstStyle/>
                    <a:p>
                      <a:r>
                        <a:rPr lang="sv-SE" sz="1200"/>
                        <a:t>Individuella resurser</a:t>
                      </a:r>
                    </a:p>
                  </a:txBody>
                  <a:tcPr anchor="ctr"/>
                </a:tc>
                <a:tc>
                  <a:txBody>
                    <a:bodyPr/>
                    <a:lstStyle/>
                    <a:p>
                      <a:r>
                        <a:rPr lang="sv-SE" sz="1200"/>
                        <a:t>Engagemang i arbetet</a:t>
                      </a:r>
                    </a:p>
                  </a:txBody>
                  <a:tcPr anchor="ctr"/>
                </a:tc>
                <a:tc>
                  <a:txBody>
                    <a:bodyPr/>
                    <a:lstStyle/>
                    <a:p>
                      <a:pPr algn="ctr"/>
                      <a:r>
                        <a:rPr lang="sv-SE" sz="1200" b="0">
                          <a:solidFill>
                            <a:schemeClr val="tx1"/>
                          </a:solidFill>
                        </a:rPr>
                        <a:t>87 %</a:t>
                      </a:r>
                    </a:p>
                  </a:txBody>
                  <a:tcPr anchor="ctr"/>
                </a:tc>
                <a:tc>
                  <a:txBody>
                    <a:bodyPr/>
                    <a:lstStyle/>
                    <a:p>
                      <a:pPr algn="ctr"/>
                      <a:r>
                        <a:rPr lang="sv-SE" sz="1200" b="0">
                          <a:solidFill>
                            <a:schemeClr val="tx1"/>
                          </a:solidFill>
                        </a:rPr>
                        <a:t>88</a:t>
                      </a:r>
                      <a:r>
                        <a:rPr lang="sv-SE" sz="1200" b="0" baseline="0">
                          <a:solidFill>
                            <a:schemeClr val="tx1"/>
                          </a:solidFill>
                        </a:rPr>
                        <a:t> %</a:t>
                      </a:r>
                    </a:p>
                  </a:txBody>
                  <a:tcPr anchor="ctr"/>
                </a:tc>
                <a:tc>
                  <a:txBody>
                    <a:bodyPr/>
                    <a:lstStyle/>
                    <a:p>
                      <a:pPr algn="ctr"/>
                      <a:r>
                        <a:rPr lang="sv-SE" sz="1200" b="0">
                          <a:solidFill>
                            <a:schemeClr val="tx1"/>
                          </a:solidFill>
                          <a:latin typeface="+mn-lt"/>
                          <a:ea typeface="+mn-ea"/>
                          <a:cs typeface="+mn-cs"/>
                        </a:rPr>
                        <a:t>89 %</a:t>
                      </a:r>
                    </a:p>
                  </a:txBody>
                  <a:tcPr anchor="ctr"/>
                </a:tc>
                <a:tc>
                  <a:txBody>
                    <a:bodyPr/>
                    <a:lstStyle/>
                    <a:p>
                      <a:pPr algn="ctr"/>
                      <a:r>
                        <a:rPr lang="sv-SE" sz="1200"/>
                        <a:t>88 %</a:t>
                      </a:r>
                    </a:p>
                  </a:txBody>
                  <a:tcPr anchor="ctr"/>
                </a:tc>
                <a:tc>
                  <a:txBody>
                    <a:bodyPr/>
                    <a:lstStyle/>
                    <a:p>
                      <a:pPr algn="ctr" fontAlgn="b"/>
                      <a:r>
                        <a:rPr lang="sv-SE" sz="1200" b="0">
                          <a:solidFill>
                            <a:srgbClr val="FF0000"/>
                          </a:solidFill>
                          <a:latin typeface="+mn-lt"/>
                          <a:ea typeface="+mn-ea"/>
                          <a:cs typeface="+mn-cs"/>
                        </a:rPr>
                        <a:t>- 1 %</a:t>
                      </a:r>
                    </a:p>
                  </a:txBody>
                  <a:tcPr marL="9525" marR="9525" marT="9525" marB="0" anchor="ctr"/>
                </a:tc>
                <a:extLst>
                  <a:ext uri="{0D108BD9-81ED-4DB2-BD59-A6C34878D82A}">
                    <a16:rowId xmlns:a16="http://schemas.microsoft.com/office/drawing/2014/main" val="1465739825"/>
                  </a:ext>
                </a:extLst>
              </a:tr>
              <a:tr h="314036">
                <a:tc>
                  <a:txBody>
                    <a:bodyPr/>
                    <a:lstStyle/>
                    <a:p>
                      <a:endParaRPr lang="fi-FI" sz="1200" dirty="0"/>
                    </a:p>
                  </a:txBody>
                  <a:tcPr anchor="ctr"/>
                </a:tc>
                <a:tc>
                  <a:txBody>
                    <a:bodyPr/>
                    <a:lstStyle/>
                    <a:p>
                      <a:r>
                        <a:rPr lang="sv-SE" sz="1200"/>
                        <a:t>Min arbetsförmåga är under 8</a:t>
                      </a:r>
                    </a:p>
                  </a:txBody>
                  <a:tcPr anchor="ctr"/>
                </a:tc>
                <a:tc>
                  <a:txBody>
                    <a:bodyPr/>
                    <a:lstStyle/>
                    <a:p>
                      <a:pPr algn="ctr"/>
                      <a:r>
                        <a:rPr lang="sv-SE" sz="1200" b="0">
                          <a:solidFill>
                            <a:schemeClr val="tx1"/>
                          </a:solidFill>
                        </a:rPr>
                        <a:t>21 %</a:t>
                      </a:r>
                    </a:p>
                  </a:txBody>
                  <a:tcPr anchor="ctr"/>
                </a:tc>
                <a:tc>
                  <a:txBody>
                    <a:bodyPr/>
                    <a:lstStyle/>
                    <a:p>
                      <a:pPr algn="ctr"/>
                      <a:r>
                        <a:rPr lang="sv-SE" sz="1200" b="0">
                          <a:solidFill>
                            <a:schemeClr val="tx1"/>
                          </a:solidFill>
                        </a:rPr>
                        <a:t>21 %</a:t>
                      </a:r>
                    </a:p>
                  </a:txBody>
                  <a:tcPr anchor="ctr"/>
                </a:tc>
                <a:tc>
                  <a:txBody>
                    <a:bodyPr/>
                    <a:lstStyle/>
                    <a:p>
                      <a:pPr algn="ctr"/>
                      <a:r>
                        <a:rPr lang="sv-SE" sz="1200" b="0">
                          <a:solidFill>
                            <a:schemeClr val="tx1"/>
                          </a:solidFill>
                          <a:latin typeface="+mn-lt"/>
                          <a:ea typeface="+mn-ea"/>
                          <a:cs typeface="+mn-cs"/>
                        </a:rPr>
                        <a:t>22 %</a:t>
                      </a:r>
                    </a:p>
                  </a:txBody>
                  <a:tcPr anchor="ctr"/>
                </a:tc>
                <a:tc>
                  <a:txBody>
                    <a:bodyPr/>
                    <a:lstStyle/>
                    <a:p>
                      <a:pPr algn="ctr"/>
                      <a:r>
                        <a:rPr lang="sv-SE" sz="1200"/>
                        <a:t>21 %</a:t>
                      </a:r>
                    </a:p>
                  </a:txBody>
                  <a:tcPr anchor="ctr"/>
                </a:tc>
                <a:tc>
                  <a:txBody>
                    <a:bodyPr/>
                    <a:lstStyle/>
                    <a:p>
                      <a:pPr algn="ctr" fontAlgn="b"/>
                      <a:r>
                        <a:rPr lang="sv-SE" sz="1200" b="0">
                          <a:solidFill>
                            <a:srgbClr val="00B050"/>
                          </a:solidFill>
                          <a:latin typeface="+mn-lt"/>
                          <a:ea typeface="+mn-ea"/>
                          <a:cs typeface="+mn-cs"/>
                        </a:rPr>
                        <a:t>- 1 %</a:t>
                      </a:r>
                    </a:p>
                  </a:txBody>
                  <a:tcPr marL="9525" marR="9525" marT="9525" marB="0" anchor="ctr"/>
                </a:tc>
                <a:extLst>
                  <a:ext uri="{0D108BD9-81ED-4DB2-BD59-A6C34878D82A}">
                    <a16:rowId xmlns:a16="http://schemas.microsoft.com/office/drawing/2014/main" val="3642365899"/>
                  </a:ext>
                </a:extLst>
              </a:tr>
              <a:tr h="277091">
                <a:tc>
                  <a:txBody>
                    <a:bodyPr/>
                    <a:lstStyle/>
                    <a:p>
                      <a:endParaRPr lang="fi-FI" sz="1200" dirty="0"/>
                    </a:p>
                  </a:txBody>
                  <a:tcPr anchor="ctr"/>
                </a:tc>
                <a:tc>
                  <a:txBody>
                    <a:bodyPr/>
                    <a:lstStyle/>
                    <a:p>
                      <a:r>
                        <a:rPr lang="sv-SE" sz="1200" baseline="0"/>
                        <a:t>Jag återhämtar mig dåligt efter arbetsdagen</a:t>
                      </a:r>
                    </a:p>
                  </a:txBody>
                  <a:tcPr anchor="ctr"/>
                </a:tc>
                <a:tc>
                  <a:txBody>
                    <a:bodyPr/>
                    <a:lstStyle/>
                    <a:p>
                      <a:pPr algn="ctr"/>
                      <a:r>
                        <a:rPr lang="sv-SE" sz="1200" b="0">
                          <a:solidFill>
                            <a:schemeClr val="tx1"/>
                          </a:solidFill>
                        </a:rPr>
                        <a:t>7 %</a:t>
                      </a:r>
                    </a:p>
                  </a:txBody>
                  <a:tcPr anchor="ctr"/>
                </a:tc>
                <a:tc>
                  <a:txBody>
                    <a:bodyPr/>
                    <a:lstStyle/>
                    <a:p>
                      <a:pPr algn="ctr"/>
                      <a:r>
                        <a:rPr lang="sv-SE" sz="1200" b="0">
                          <a:solidFill>
                            <a:schemeClr val="tx1"/>
                          </a:solidFill>
                        </a:rPr>
                        <a:t>6 %</a:t>
                      </a:r>
                    </a:p>
                  </a:txBody>
                  <a:tcPr anchor="ctr"/>
                </a:tc>
                <a:tc>
                  <a:txBody>
                    <a:bodyPr/>
                    <a:lstStyle/>
                    <a:p>
                      <a:pPr algn="ctr"/>
                      <a:r>
                        <a:rPr lang="sv-SE" sz="1200" b="0">
                          <a:solidFill>
                            <a:schemeClr val="tx1"/>
                          </a:solidFill>
                          <a:latin typeface="+mn-lt"/>
                          <a:ea typeface="+mn-ea"/>
                          <a:cs typeface="+mn-cs"/>
                        </a:rPr>
                        <a:t>6 %</a:t>
                      </a:r>
                    </a:p>
                  </a:txBody>
                  <a:tcPr anchor="ctr"/>
                </a:tc>
                <a:tc>
                  <a:txBody>
                    <a:bodyPr/>
                    <a:lstStyle/>
                    <a:p>
                      <a:pPr algn="ctr"/>
                      <a:r>
                        <a:rPr lang="sv-SE" sz="1200"/>
                        <a:t>5 %</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rgbClr val="00B050"/>
                          </a:solidFill>
                          <a:latin typeface="+mn-lt"/>
                          <a:ea typeface="+mn-ea"/>
                          <a:cs typeface="+mn-cs"/>
                        </a:rPr>
                        <a:t>- 1 %</a:t>
                      </a:r>
                    </a:p>
                  </a:txBody>
                  <a:tcPr marL="9525" marR="9525" marT="9525" marB="0" anchor="ctr"/>
                </a:tc>
                <a:extLst>
                  <a:ext uri="{0D108BD9-81ED-4DB2-BD59-A6C34878D82A}">
                    <a16:rowId xmlns:a16="http://schemas.microsoft.com/office/drawing/2014/main" val="4290796161"/>
                  </a:ext>
                </a:extLst>
              </a:tr>
              <a:tr h="277091">
                <a:tc>
                  <a:txBody>
                    <a:bodyPr/>
                    <a:lstStyle/>
                    <a:p>
                      <a:endParaRPr lang="fi-FI" sz="1200" dirty="0"/>
                    </a:p>
                  </a:txBody>
                  <a:tcPr anchor="ctr"/>
                </a:tc>
                <a:tc>
                  <a:txBody>
                    <a:bodyPr/>
                    <a:lstStyle/>
                    <a:p>
                      <a:r>
                        <a:rPr lang="sv-SE" sz="1200"/>
                        <a:t>Stress (ganska eller synnerligen mycket)</a:t>
                      </a:r>
                    </a:p>
                  </a:txBody>
                  <a:tcPr anchor="ctr"/>
                </a:tc>
                <a:tc>
                  <a:txBody>
                    <a:bodyPr/>
                    <a:lstStyle/>
                    <a:p>
                      <a:pPr algn="ctr"/>
                      <a:r>
                        <a:rPr lang="sv-SE" sz="1200" b="0">
                          <a:solidFill>
                            <a:schemeClr val="tx1"/>
                          </a:solidFill>
                        </a:rPr>
                        <a:t>13 %</a:t>
                      </a:r>
                    </a:p>
                  </a:txBody>
                  <a:tcPr anchor="ctr"/>
                </a:tc>
                <a:tc>
                  <a:txBody>
                    <a:bodyPr/>
                    <a:lstStyle/>
                    <a:p>
                      <a:pPr algn="ctr"/>
                      <a:r>
                        <a:rPr lang="sv-SE" sz="1200" b="0">
                          <a:solidFill>
                            <a:schemeClr val="tx1"/>
                          </a:solidFill>
                        </a:rPr>
                        <a:t>12 %</a:t>
                      </a:r>
                    </a:p>
                  </a:txBody>
                  <a:tcPr anchor="ctr"/>
                </a:tc>
                <a:tc>
                  <a:txBody>
                    <a:bodyPr/>
                    <a:lstStyle/>
                    <a:p>
                      <a:pPr algn="ctr"/>
                      <a:r>
                        <a:rPr lang="sv-SE" sz="1200" b="0">
                          <a:solidFill>
                            <a:schemeClr val="tx1"/>
                          </a:solidFill>
                          <a:latin typeface="+mn-lt"/>
                          <a:ea typeface="+mn-ea"/>
                          <a:cs typeface="+mn-cs"/>
                        </a:rPr>
                        <a:t>13 %</a:t>
                      </a:r>
                    </a:p>
                  </a:txBody>
                  <a:tcPr anchor="ctr"/>
                </a:tc>
                <a:tc>
                  <a:txBody>
                    <a:bodyPr/>
                    <a:lstStyle/>
                    <a:p>
                      <a:pPr algn="ctr"/>
                      <a:r>
                        <a:rPr lang="sv-SE" sz="1200"/>
                        <a:t>12 %</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rgbClr val="00B050"/>
                          </a:solidFill>
                          <a:latin typeface="+mn-lt"/>
                          <a:ea typeface="+mn-ea"/>
                          <a:cs typeface="+mn-cs"/>
                        </a:rPr>
                        <a:t>- 1 %</a:t>
                      </a:r>
                    </a:p>
                  </a:txBody>
                  <a:tcPr marL="9525" marR="9525" marT="9525" marB="0" anchor="ctr"/>
                </a:tc>
                <a:extLst>
                  <a:ext uri="{0D108BD9-81ED-4DB2-BD59-A6C34878D82A}">
                    <a16:rowId xmlns:a16="http://schemas.microsoft.com/office/drawing/2014/main" val="4033177682"/>
                  </a:ext>
                </a:extLst>
              </a:tr>
              <a:tr h="332509">
                <a:tc>
                  <a:txBody>
                    <a:bodyPr/>
                    <a:lstStyle/>
                    <a:p>
                      <a:r>
                        <a:rPr lang="sv-SE" sz="1200"/>
                        <a:t>Arbetsenheten</a:t>
                      </a:r>
                    </a:p>
                  </a:txBody>
                  <a:tcPr anchor="ctr"/>
                </a:tc>
                <a:tc>
                  <a:txBody>
                    <a:bodyPr/>
                    <a:lstStyle/>
                    <a:p>
                      <a:r>
                        <a:rPr lang="sv-SE" sz="1200"/>
                        <a:t>Hur arbetsenheten fungerar (summavariabel)</a:t>
                      </a:r>
                    </a:p>
                  </a:txBody>
                  <a:tcPr anchor="ctr"/>
                </a:tc>
                <a:tc>
                  <a:txBody>
                    <a:bodyPr/>
                    <a:lstStyle/>
                    <a:p>
                      <a:pPr algn="ctr"/>
                      <a:r>
                        <a:rPr lang="sv-SE" sz="1200" b="0">
                          <a:solidFill>
                            <a:schemeClr val="tx1"/>
                          </a:solidFill>
                        </a:rPr>
                        <a:t>8,1</a:t>
                      </a:r>
                    </a:p>
                  </a:txBody>
                  <a:tcPr anchor="ctr"/>
                </a:tc>
                <a:tc>
                  <a:txBody>
                    <a:bodyPr/>
                    <a:lstStyle/>
                    <a:p>
                      <a:pPr algn="ctr"/>
                      <a:r>
                        <a:rPr lang="sv-SE" sz="1200" b="0">
                          <a:solidFill>
                            <a:schemeClr val="tx1"/>
                          </a:solidFill>
                        </a:rPr>
                        <a:t>8,2</a:t>
                      </a:r>
                    </a:p>
                  </a:txBody>
                  <a:tcPr anchor="ctr"/>
                </a:tc>
                <a:tc>
                  <a:txBody>
                    <a:bodyPr/>
                    <a:lstStyle/>
                    <a:p>
                      <a:pPr algn="ctr"/>
                      <a:r>
                        <a:rPr lang="sv-SE" sz="1200" b="0">
                          <a:solidFill>
                            <a:schemeClr val="tx1"/>
                          </a:solidFill>
                          <a:latin typeface="+mn-lt"/>
                          <a:ea typeface="+mn-ea"/>
                          <a:cs typeface="+mn-cs"/>
                        </a:rPr>
                        <a:t>8,2</a:t>
                      </a:r>
                    </a:p>
                  </a:txBody>
                  <a:tcPr anchor="ctr"/>
                </a:tc>
                <a:tc>
                  <a:txBody>
                    <a:bodyPr/>
                    <a:lstStyle/>
                    <a:p>
                      <a:pPr algn="ctr"/>
                      <a:r>
                        <a:rPr lang="sv-SE" sz="1200"/>
                        <a:t>8,3</a:t>
                      </a:r>
                    </a:p>
                  </a:txBody>
                  <a:tcPr anchor="ctr"/>
                </a:tc>
                <a:tc>
                  <a:txBody>
                    <a:bodyPr/>
                    <a:lstStyle/>
                    <a:p>
                      <a:pPr algn="ctr" fontAlgn="b"/>
                      <a:r>
                        <a:rPr lang="sv-SE" sz="1200" b="0">
                          <a:solidFill>
                            <a:srgbClr val="00B050"/>
                          </a:solidFill>
                          <a:latin typeface="+mn-lt"/>
                          <a:ea typeface="+mn-ea"/>
                          <a:cs typeface="+mn-cs"/>
                        </a:rPr>
                        <a:t>+0,1</a:t>
                      </a:r>
                    </a:p>
                  </a:txBody>
                  <a:tcPr marL="9525" marR="9525" marT="9525" marB="0" anchor="ctr"/>
                </a:tc>
                <a:extLst>
                  <a:ext uri="{0D108BD9-81ED-4DB2-BD59-A6C34878D82A}">
                    <a16:rowId xmlns:a16="http://schemas.microsoft.com/office/drawing/2014/main" val="1145045833"/>
                  </a:ext>
                </a:extLst>
              </a:tr>
              <a:tr h="314037">
                <a:tc>
                  <a:txBody>
                    <a:bodyPr/>
                    <a:lstStyle/>
                    <a:p>
                      <a:r>
                        <a:rPr lang="sv-SE" sz="1200"/>
                        <a:t>Arbets- och verksamhetsmiljö</a:t>
                      </a: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a:t>Arbets- och verksamhetsmiljö (summavariabel) </a:t>
                      </a:r>
                    </a:p>
                  </a:txBody>
                  <a:tcPr anchor="ctr"/>
                </a:tc>
                <a:tc>
                  <a:txBody>
                    <a:bodyPr/>
                    <a:lstStyle/>
                    <a:p>
                      <a:pPr algn="ctr"/>
                      <a:r>
                        <a:rPr lang="sv-SE" sz="1200" b="0">
                          <a:solidFill>
                            <a:schemeClr val="tx1"/>
                          </a:solidFill>
                        </a:rPr>
                        <a:t>3,6</a:t>
                      </a:r>
                    </a:p>
                  </a:txBody>
                  <a:tcPr anchor="ctr"/>
                </a:tc>
                <a:tc>
                  <a:txBody>
                    <a:bodyPr/>
                    <a:lstStyle/>
                    <a:p>
                      <a:pPr algn="ctr"/>
                      <a:r>
                        <a:rPr lang="sv-SE" sz="1200" b="0">
                          <a:solidFill>
                            <a:schemeClr val="tx1"/>
                          </a:solidFill>
                        </a:rPr>
                        <a:t>3,7</a:t>
                      </a:r>
                    </a:p>
                  </a:txBody>
                  <a:tcPr anchor="ctr"/>
                </a:tc>
                <a:tc>
                  <a:txBody>
                    <a:bodyPr/>
                    <a:lstStyle/>
                    <a:p>
                      <a:pPr algn="ctr"/>
                      <a:r>
                        <a:rPr lang="sv-SE" sz="1200" b="0">
                          <a:solidFill>
                            <a:schemeClr val="tx1"/>
                          </a:solidFill>
                          <a:latin typeface="+mn-lt"/>
                          <a:ea typeface="+mn-ea"/>
                          <a:cs typeface="+mn-cs"/>
                        </a:rPr>
                        <a:t>3,8</a:t>
                      </a:r>
                    </a:p>
                  </a:txBody>
                  <a:tcPr anchor="ctr"/>
                </a:tc>
                <a:tc>
                  <a:txBody>
                    <a:bodyPr/>
                    <a:lstStyle/>
                    <a:p>
                      <a:pPr algn="ctr"/>
                      <a:r>
                        <a:rPr lang="sv-SE" sz="1200"/>
                        <a:t>3,9</a:t>
                      </a:r>
                    </a:p>
                  </a:txBody>
                  <a:tcPr anchor="ctr"/>
                </a:tc>
                <a:tc>
                  <a:txBody>
                    <a:bodyPr/>
                    <a:lstStyle/>
                    <a:p>
                      <a:pPr algn="ctr" fontAlgn="b"/>
                      <a:r>
                        <a:rPr lang="sv-SE" sz="1200" b="0">
                          <a:solidFill>
                            <a:srgbClr val="00B050"/>
                          </a:solidFill>
                          <a:latin typeface="+mn-lt"/>
                          <a:ea typeface="+mn-ea"/>
                          <a:cs typeface="+mn-cs"/>
                        </a:rPr>
                        <a:t>+0,1</a:t>
                      </a:r>
                    </a:p>
                  </a:txBody>
                  <a:tcPr marL="9525" marR="9525" marT="9525" marB="0" anchor="ctr"/>
                </a:tc>
                <a:extLst>
                  <a:ext uri="{0D108BD9-81ED-4DB2-BD59-A6C34878D82A}">
                    <a16:rowId xmlns:a16="http://schemas.microsoft.com/office/drawing/2014/main" val="2422014351"/>
                  </a:ext>
                </a:extLst>
              </a:tr>
              <a:tr h="321887">
                <a:tc>
                  <a:txBody>
                    <a:bodyPr/>
                    <a:lstStyle/>
                    <a:p>
                      <a:r>
                        <a:rPr lang="sv-SE" sz="1200"/>
                        <a:t>Chefsarbete och ledarskap</a:t>
                      </a:r>
                    </a:p>
                  </a:txBody>
                  <a:tcPr anchor="ctr"/>
                </a:tc>
                <a:tc>
                  <a:txBody>
                    <a:bodyPr/>
                    <a:lstStyle/>
                    <a:p>
                      <a:r>
                        <a:rPr lang="sv-SE" sz="1200"/>
                        <a:t>Chefsarbete och ledarskap (summavariabel)</a:t>
                      </a:r>
                    </a:p>
                  </a:txBody>
                  <a:tcPr anchor="ctr"/>
                </a:tc>
                <a:tc>
                  <a:txBody>
                    <a:bodyPr/>
                    <a:lstStyle/>
                    <a:p>
                      <a:pPr algn="l" rtl="0"/>
                      <a:endParaRPr lang="fi-FI" sz="1200" b="0" dirty="0">
                        <a:solidFill>
                          <a:schemeClr val="tx1"/>
                        </a:solidFill>
                      </a:endParaRPr>
                    </a:p>
                  </a:txBody>
                  <a:tcPr anchor="ctr"/>
                </a:tc>
                <a:tc>
                  <a:txBody>
                    <a:bodyPr/>
                    <a:lstStyle/>
                    <a:p>
                      <a:pPr algn="l" rtl="0"/>
                      <a:endParaRPr lang="fi-FI" sz="1200" b="0" dirty="0">
                        <a:solidFill>
                          <a:schemeClr val="tx1"/>
                        </a:solidFill>
                      </a:endParaRPr>
                    </a:p>
                  </a:txBody>
                  <a:tcPr anchor="ctr"/>
                </a:tc>
                <a:tc>
                  <a:txBody>
                    <a:bodyPr/>
                    <a:lstStyle/>
                    <a:p>
                      <a:pPr algn="ctr"/>
                      <a:r>
                        <a:rPr lang="sv-SE" sz="1200" b="0">
                          <a:solidFill>
                            <a:schemeClr val="tx1"/>
                          </a:solidFill>
                          <a:latin typeface="+mn-lt"/>
                          <a:ea typeface="+mn-ea"/>
                          <a:cs typeface="+mn-cs"/>
                        </a:rPr>
                        <a:t>4,2</a:t>
                      </a:r>
                    </a:p>
                  </a:txBody>
                  <a:tcPr anchor="ctr"/>
                </a:tc>
                <a:tc>
                  <a:txBody>
                    <a:bodyPr/>
                    <a:lstStyle/>
                    <a:p>
                      <a:pPr algn="ctr"/>
                      <a:r>
                        <a:rPr lang="sv-SE" sz="1200"/>
                        <a:t>4,2</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chemeClr val="tx1"/>
                          </a:solidFill>
                          <a:latin typeface="+mn-lt"/>
                          <a:ea typeface="+mn-ea"/>
                          <a:cs typeface="+mn-cs"/>
                        </a:rPr>
                        <a:t>0 %</a:t>
                      </a:r>
                    </a:p>
                  </a:txBody>
                  <a:tcPr marL="9525" marR="9525" marT="9525" marB="0" anchor="ctr"/>
                </a:tc>
                <a:extLst>
                  <a:ext uri="{0D108BD9-81ED-4DB2-BD59-A6C34878D82A}">
                    <a16:rowId xmlns:a16="http://schemas.microsoft.com/office/drawing/2014/main" val="1104744656"/>
                  </a:ext>
                </a:extLst>
              </a:tr>
              <a:tr h="321887">
                <a:tc>
                  <a:txBody>
                    <a:bodyPr/>
                    <a:lstStyle/>
                    <a:p>
                      <a:r>
                        <a:rPr lang="sv-SE" sz="1200"/>
                        <a:t>FPA som arbetsgivare</a:t>
                      </a:r>
                    </a:p>
                  </a:txBody>
                  <a:tcPr anchor="ctr"/>
                </a:tc>
                <a:tc>
                  <a:txBody>
                    <a:bodyPr/>
                    <a:lstStyle/>
                    <a:p>
                      <a:r>
                        <a:rPr lang="sv-SE" sz="1200"/>
                        <a:t>FPA:s värderingar (summavariabel)</a:t>
                      </a:r>
                    </a:p>
                  </a:txBody>
                  <a:tcPr anchor="ctr"/>
                </a:tc>
                <a:tc>
                  <a:txBody>
                    <a:bodyPr/>
                    <a:lstStyle/>
                    <a:p>
                      <a:pPr algn="ctr"/>
                      <a:r>
                        <a:rPr lang="sv-SE" sz="1200" b="0">
                          <a:solidFill>
                            <a:schemeClr val="tx1"/>
                          </a:solidFill>
                        </a:rPr>
                        <a:t>8,3</a:t>
                      </a:r>
                    </a:p>
                  </a:txBody>
                  <a:tcPr anchor="ctr"/>
                </a:tc>
                <a:tc>
                  <a:txBody>
                    <a:bodyPr/>
                    <a:lstStyle/>
                    <a:p>
                      <a:pPr algn="ctr"/>
                      <a:r>
                        <a:rPr lang="sv-SE" sz="1200" b="0">
                          <a:solidFill>
                            <a:schemeClr val="tx1"/>
                          </a:solidFill>
                        </a:rPr>
                        <a:t>8,5</a:t>
                      </a:r>
                    </a:p>
                  </a:txBody>
                  <a:tcPr anchor="ctr"/>
                </a:tc>
                <a:tc>
                  <a:txBody>
                    <a:bodyPr/>
                    <a:lstStyle/>
                    <a:p>
                      <a:pPr algn="ctr"/>
                      <a:r>
                        <a:rPr lang="sv-SE" sz="1200" b="0">
                          <a:solidFill>
                            <a:schemeClr val="tx1"/>
                          </a:solidFill>
                          <a:latin typeface="+mn-lt"/>
                          <a:ea typeface="+mn-ea"/>
                          <a:cs typeface="+mn-cs"/>
                        </a:rPr>
                        <a:t>8,6</a:t>
                      </a:r>
                    </a:p>
                  </a:txBody>
                  <a:tcPr anchor="ctr"/>
                </a:tc>
                <a:tc>
                  <a:txBody>
                    <a:bodyPr/>
                    <a:lstStyle/>
                    <a:p>
                      <a:pPr algn="ctr"/>
                      <a:r>
                        <a:rPr lang="sv-SE" sz="1200"/>
                        <a:t>8,6</a:t>
                      </a:r>
                    </a:p>
                  </a:txBody>
                  <a:tcPr anchor="ctr"/>
                </a:tc>
                <a:tc>
                  <a:txBody>
                    <a:bodyPr/>
                    <a:lstStyle/>
                    <a:p>
                      <a:pPr algn="ctr" fontAlgn="b"/>
                      <a:r>
                        <a:rPr lang="sv-SE" sz="1200" b="0">
                          <a:solidFill>
                            <a:schemeClr val="tx1"/>
                          </a:solidFill>
                          <a:latin typeface="+mn-lt"/>
                          <a:ea typeface="+mn-ea"/>
                          <a:cs typeface="+mn-cs"/>
                        </a:rPr>
                        <a:t>0 %</a:t>
                      </a:r>
                    </a:p>
                  </a:txBody>
                  <a:tcPr marL="9525" marR="9525" marT="9525" marB="0" anchor="ctr"/>
                </a:tc>
                <a:extLst>
                  <a:ext uri="{0D108BD9-81ED-4DB2-BD59-A6C34878D82A}">
                    <a16:rowId xmlns:a16="http://schemas.microsoft.com/office/drawing/2014/main" val="2109552116"/>
                  </a:ext>
                </a:extLst>
              </a:tr>
              <a:tr h="321887">
                <a:tc>
                  <a:txBody>
                    <a:bodyPr/>
                    <a:lstStyle/>
                    <a:p>
                      <a:endParaRPr lang="fi-FI" sz="1200" dirty="0"/>
                    </a:p>
                  </a:txBody>
                  <a:tcPr anchor="ctr"/>
                </a:tc>
                <a:tc>
                  <a:txBody>
                    <a:bodyPr/>
                    <a:lstStyle/>
                    <a:p>
                      <a:r>
                        <a:rPr lang="sv-SE" sz="1200"/>
                        <a:t>FPA är en bra arbetsplats</a:t>
                      </a:r>
                    </a:p>
                  </a:txBody>
                  <a:tcPr anchor="ctr"/>
                </a:tc>
                <a:tc>
                  <a:txBody>
                    <a:bodyPr/>
                    <a:lstStyle/>
                    <a:p>
                      <a:pPr algn="ctr"/>
                      <a:r>
                        <a:rPr lang="sv-SE" sz="1200" b="0">
                          <a:solidFill>
                            <a:schemeClr val="tx1"/>
                          </a:solidFill>
                        </a:rPr>
                        <a:t>85 %</a:t>
                      </a:r>
                    </a:p>
                  </a:txBody>
                  <a:tcPr anchor="ctr"/>
                </a:tc>
                <a:tc>
                  <a:txBody>
                    <a:bodyPr/>
                    <a:lstStyle/>
                    <a:p>
                      <a:pPr algn="ctr"/>
                      <a:r>
                        <a:rPr lang="sv-SE" sz="1200" b="0">
                          <a:solidFill>
                            <a:schemeClr val="tx1"/>
                          </a:solidFill>
                        </a:rPr>
                        <a:t>90 %</a:t>
                      </a:r>
                    </a:p>
                  </a:txBody>
                  <a:tcPr anchor="ctr"/>
                </a:tc>
                <a:tc>
                  <a:txBody>
                    <a:bodyPr/>
                    <a:lstStyle/>
                    <a:p>
                      <a:pPr algn="ctr"/>
                      <a:r>
                        <a:rPr lang="sv-SE" sz="1200" b="0">
                          <a:solidFill>
                            <a:schemeClr val="tx1"/>
                          </a:solidFill>
                          <a:latin typeface="+mn-lt"/>
                          <a:ea typeface="+mn-ea"/>
                          <a:cs typeface="+mn-cs"/>
                        </a:rPr>
                        <a:t>90 %</a:t>
                      </a:r>
                    </a:p>
                  </a:txBody>
                  <a:tcPr anchor="ctr"/>
                </a:tc>
                <a:tc>
                  <a:txBody>
                    <a:bodyPr/>
                    <a:lstStyle/>
                    <a:p>
                      <a:pPr algn="ctr"/>
                      <a:r>
                        <a:rPr lang="sv-SE" sz="1200"/>
                        <a:t>89 %</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rgbClr val="FF0000"/>
                          </a:solidFill>
                          <a:latin typeface="+mn-lt"/>
                          <a:ea typeface="+mn-ea"/>
                          <a:cs typeface="+mn-cs"/>
                        </a:rPr>
                        <a:t>- 1 %</a:t>
                      </a:r>
                    </a:p>
                  </a:txBody>
                  <a:tcPr marL="9525" marR="9525" marT="9525" marB="0" anchor="ctr"/>
                </a:tc>
                <a:extLst>
                  <a:ext uri="{0D108BD9-81ED-4DB2-BD59-A6C34878D82A}">
                    <a16:rowId xmlns:a16="http://schemas.microsoft.com/office/drawing/2014/main" val="3670334640"/>
                  </a:ext>
                </a:extLst>
              </a:tr>
              <a:tr h="321887">
                <a:tc>
                  <a:txBody>
                    <a:bodyPr/>
                    <a:lstStyle/>
                    <a:p>
                      <a:endParaRPr lang="fi-FI" sz="1200" dirty="0"/>
                    </a:p>
                  </a:txBody>
                  <a:tcPr anchor="ctr"/>
                </a:tc>
                <a:tc>
                  <a:txBody>
                    <a:bodyPr/>
                    <a:lstStyle/>
                    <a:p>
                      <a:r>
                        <a:rPr lang="sv-SE" sz="1200"/>
                        <a:t>Jag skulle kunna rekommendera min arbetsplats för mina vänner</a:t>
                      </a:r>
                    </a:p>
                  </a:txBody>
                  <a:tcPr anchor="ctr"/>
                </a:tc>
                <a:tc>
                  <a:txBody>
                    <a:bodyPr/>
                    <a:lstStyle/>
                    <a:p>
                      <a:pPr algn="ctr"/>
                      <a:r>
                        <a:rPr lang="sv-SE" sz="1200" b="0">
                          <a:solidFill>
                            <a:schemeClr val="tx1"/>
                          </a:solidFill>
                        </a:rPr>
                        <a:t>66 %</a:t>
                      </a:r>
                    </a:p>
                  </a:txBody>
                  <a:tcPr anchor="ctr"/>
                </a:tc>
                <a:tc>
                  <a:txBody>
                    <a:bodyPr/>
                    <a:lstStyle/>
                    <a:p>
                      <a:pPr algn="ctr"/>
                      <a:r>
                        <a:rPr lang="sv-SE" sz="1200" b="0">
                          <a:solidFill>
                            <a:schemeClr val="tx1"/>
                          </a:solidFill>
                        </a:rPr>
                        <a:t>75 %</a:t>
                      </a:r>
                    </a:p>
                  </a:txBody>
                  <a:tcPr anchor="ctr"/>
                </a:tc>
                <a:tc>
                  <a:txBody>
                    <a:bodyPr/>
                    <a:lstStyle/>
                    <a:p>
                      <a:pPr algn="ctr"/>
                      <a:r>
                        <a:rPr lang="sv-SE" sz="1200" b="0">
                          <a:solidFill>
                            <a:schemeClr val="tx1"/>
                          </a:solidFill>
                          <a:latin typeface="+mn-lt"/>
                          <a:ea typeface="+mn-ea"/>
                          <a:cs typeface="+mn-cs"/>
                        </a:rPr>
                        <a:t>75 %</a:t>
                      </a:r>
                    </a:p>
                  </a:txBody>
                  <a:tcPr anchor="ctr"/>
                </a:tc>
                <a:tc>
                  <a:txBody>
                    <a:bodyPr/>
                    <a:lstStyle/>
                    <a:p>
                      <a:pPr algn="ctr"/>
                      <a:r>
                        <a:rPr lang="sv-SE" sz="1200"/>
                        <a:t>74 %</a:t>
                      </a:r>
                    </a:p>
                  </a:txBody>
                  <a:tcPr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a:solidFill>
                            <a:srgbClr val="FF0000"/>
                          </a:solidFill>
                          <a:latin typeface="+mn-lt"/>
                          <a:ea typeface="+mn-ea"/>
                          <a:cs typeface="+mn-cs"/>
                        </a:rPr>
                        <a:t>- 1 %</a:t>
                      </a:r>
                    </a:p>
                  </a:txBody>
                  <a:tcPr marL="9525" marR="9525" marT="9525" marB="0" anchor="ctr"/>
                </a:tc>
                <a:extLst>
                  <a:ext uri="{0D108BD9-81ED-4DB2-BD59-A6C34878D82A}">
                    <a16:rowId xmlns:a16="http://schemas.microsoft.com/office/drawing/2014/main" val="3013983465"/>
                  </a:ext>
                </a:extLst>
              </a:tr>
            </a:tbl>
          </a:graphicData>
        </a:graphic>
      </p:graphicFrame>
      <p:sp>
        <p:nvSpPr>
          <p:cNvPr id="7" name="Tekstiruutu 6"/>
          <p:cNvSpPr txBox="1"/>
          <p:nvPr/>
        </p:nvSpPr>
        <p:spPr>
          <a:xfrm>
            <a:off x="509381" y="6005467"/>
            <a:ext cx="10704581" cy="646331"/>
          </a:xfrm>
          <a:prstGeom prst="rect">
            <a:avLst/>
          </a:prstGeom>
          <a:noFill/>
        </p:spPr>
        <p:txBody>
          <a:bodyPr wrap="square" rtlCol="0">
            <a:spAutoFit/>
          </a:bodyPr>
          <a:lstStyle/>
          <a:p>
            <a:r>
              <a:rPr lang="sv-SE" sz="1200"/>
              <a:t>Procenttalen beskriver andelen respondenter som instämmer helt eller delvis, summavariablerna visar medeltalet antingen på skalan 4–10 (hur arbetsgemenskapen fungerar, FPA:s värderingar) eller på skalan 1–5 (förmåga till förnyelse, arbets- och verksamhetsmiljö, chefsarbete och ledarskap). </a:t>
            </a:r>
          </a:p>
          <a:p>
            <a:r>
              <a:rPr lang="sv-SE" sz="1200"/>
              <a:t>Källa: Personalbarometern 2022</a:t>
            </a:r>
          </a:p>
        </p:txBody>
      </p:sp>
      <p:sp>
        <p:nvSpPr>
          <p:cNvPr id="3" name="Päivämäärän paikkamerkki 2"/>
          <p:cNvSpPr>
            <a:spLocks noGrp="1"/>
          </p:cNvSpPr>
          <p:nvPr>
            <p:ph type="dt" sz="half" idx="10"/>
          </p:nvPr>
        </p:nvSpPr>
        <p:spPr/>
        <p:txBody>
          <a:bodyPr/>
          <a:lstStyle/>
          <a:p>
            <a:r>
              <a:rPr lang="sv-SE"/>
              <a:t>31.10.2022</a:t>
            </a:r>
          </a:p>
        </p:txBody>
      </p:sp>
      <p:sp>
        <p:nvSpPr>
          <p:cNvPr id="10" name="Otsikko 4"/>
          <p:cNvSpPr>
            <a:spLocks noGrp="1"/>
          </p:cNvSpPr>
          <p:nvPr>
            <p:ph type="title"/>
          </p:nvPr>
        </p:nvSpPr>
        <p:spPr>
          <a:xfrm>
            <a:off x="509381" y="155129"/>
            <a:ext cx="10704581" cy="513703"/>
          </a:xfrm>
        </p:spPr>
        <p:txBody>
          <a:bodyPr/>
          <a:lstStyle/>
          <a:p>
            <a:r>
              <a:rPr lang="sv-SE" sz="2400">
                <a:solidFill>
                  <a:schemeClr val="accent5"/>
                </a:solidFill>
              </a:rPr>
              <a:t>Nyckeltal för välbefinnande i arbetet och indikator för personalupplevelse</a:t>
            </a:r>
          </a:p>
        </p:txBody>
      </p:sp>
    </p:spTree>
    <p:extLst>
      <p:ext uri="{BB962C8B-B14F-4D97-AF65-F5344CB8AC3E}">
        <p14:creationId xmlns:p14="http://schemas.microsoft.com/office/powerpoint/2010/main" val="27755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2"/>
            <a:ext cx="10332000" cy="739788"/>
          </a:xfrm>
        </p:spPr>
        <p:txBody>
          <a:bodyPr/>
          <a:lstStyle/>
          <a:p>
            <a:r>
              <a:rPr lang="sv-SE"/>
              <a:t>Utveckling av personalupplevelsen</a:t>
            </a:r>
          </a:p>
        </p:txBody>
      </p:sp>
      <p:sp>
        <p:nvSpPr>
          <p:cNvPr id="3" name="Sisällön paikkamerkki 2"/>
          <p:cNvSpPr>
            <a:spLocks noGrp="1"/>
          </p:cNvSpPr>
          <p:nvPr>
            <p:ph idx="1"/>
          </p:nvPr>
        </p:nvSpPr>
        <p:spPr>
          <a:xfrm>
            <a:off x="935999" y="1394691"/>
            <a:ext cx="9962910" cy="4287859"/>
          </a:xfrm>
        </p:spPr>
        <p:txBody>
          <a:bodyPr/>
          <a:lstStyle/>
          <a:p>
            <a:pPr marL="0" indent="0">
              <a:buNone/>
            </a:pPr>
            <a:r>
              <a:rPr lang="sv-SE" sz="1800"/>
              <a:t>Vi har identifierat att vi är mest effektiva när det gäller att främja en god personalupplevelse då vi utvecklar självledarskapet inom arbetsgemenskapen, familjevänligheten och respekten för individen samt det multilokala arbetet och gemenskapen. Även det föränderliga arbetslivet kräver att vi lyckas i dessa frågor, så att vi kan fortsätta att vara framgångsrika som arbetsgivare på arbetsmarknaden.</a:t>
            </a:r>
          </a:p>
          <a:p>
            <a:pPr marL="0" indent="0">
              <a:buNone/>
            </a:pPr>
            <a:r>
              <a:rPr lang="sv-SE" sz="1800"/>
              <a:t>Det finns fortfarande ett behov av att förbättra upplevelsen av gemenskap i multilokalt arbete. Vår styrka är i sin tur familjevänligheten. Detta visas också av certifikatet för familjevänlig arbetsplats som FPA beviljades år 2021. </a:t>
            </a:r>
          </a:p>
        </p:txBody>
      </p:sp>
      <p:sp>
        <p:nvSpPr>
          <p:cNvPr id="5" name="Dian numeron paikkamerkki 4"/>
          <p:cNvSpPr>
            <a:spLocks noGrp="1"/>
          </p:cNvSpPr>
          <p:nvPr>
            <p:ph type="sldNum" sz="quarter" idx="12"/>
          </p:nvPr>
        </p:nvSpPr>
        <p:spPr/>
        <p:txBody>
          <a:bodyPr/>
          <a:lstStyle/>
          <a:p>
            <a:fld id="{E38D8271-015E-4BD9-B1A3-A057F5E8F4AB}" type="slidenum">
              <a:rPr lang="fi-FI" smtClean="0"/>
              <a:t>23</a:t>
            </a:fld>
            <a:endParaRPr lang="fi-FI"/>
          </a:p>
        </p:txBody>
      </p:sp>
      <p:graphicFrame>
        <p:nvGraphicFramePr>
          <p:cNvPr id="11" name="Taulukko 10"/>
          <p:cNvGraphicFramePr>
            <a:graphicFrameLocks noGrp="1"/>
          </p:cNvGraphicFramePr>
          <p:nvPr/>
        </p:nvGraphicFramePr>
        <p:xfrm>
          <a:off x="935999" y="3567568"/>
          <a:ext cx="6816249" cy="2253527"/>
        </p:xfrm>
        <a:graphic>
          <a:graphicData uri="http://schemas.openxmlformats.org/drawingml/2006/table">
            <a:tbl>
              <a:tblPr firstRow="1" bandRow="1">
                <a:tableStyleId>{21E4AEA4-8DFA-4A89-87EB-49C32662AFE0}</a:tableStyleId>
              </a:tblPr>
              <a:tblGrid>
                <a:gridCol w="4803190">
                  <a:extLst>
                    <a:ext uri="{9D8B030D-6E8A-4147-A177-3AD203B41FA5}">
                      <a16:colId xmlns:a16="http://schemas.microsoft.com/office/drawing/2014/main" val="2782838455"/>
                    </a:ext>
                  </a:extLst>
                </a:gridCol>
                <a:gridCol w="548073">
                  <a:extLst>
                    <a:ext uri="{9D8B030D-6E8A-4147-A177-3AD203B41FA5}">
                      <a16:colId xmlns:a16="http://schemas.microsoft.com/office/drawing/2014/main" val="2296711438"/>
                    </a:ext>
                  </a:extLst>
                </a:gridCol>
                <a:gridCol w="497604">
                  <a:extLst>
                    <a:ext uri="{9D8B030D-6E8A-4147-A177-3AD203B41FA5}">
                      <a16:colId xmlns:a16="http://schemas.microsoft.com/office/drawing/2014/main" val="3661389065"/>
                    </a:ext>
                  </a:extLst>
                </a:gridCol>
                <a:gridCol w="967382">
                  <a:extLst>
                    <a:ext uri="{9D8B030D-6E8A-4147-A177-3AD203B41FA5}">
                      <a16:colId xmlns:a16="http://schemas.microsoft.com/office/drawing/2014/main" val="605205862"/>
                    </a:ext>
                  </a:extLst>
                </a:gridCol>
              </a:tblGrid>
              <a:tr h="37144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Indikator</a:t>
                      </a:r>
                    </a:p>
                  </a:txBody>
                  <a:tcPr marL="36000"/>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2021</a:t>
                      </a:r>
                    </a:p>
                  </a:txBody>
                  <a:tcPr marL="36000"/>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2022</a:t>
                      </a:r>
                    </a:p>
                  </a:txBody>
                  <a:tcPr marL="36000"/>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a:solidFill>
                            <a:schemeClr val="bg1"/>
                          </a:solidFill>
                          <a:latin typeface="+mn-lt"/>
                          <a:ea typeface="+mn-ea"/>
                          <a:cs typeface="+mn-cs"/>
                        </a:rPr>
                        <a:t>Förändring </a:t>
                      </a:r>
                    </a:p>
                  </a:txBody>
                  <a:tcPr marL="36000"/>
                </a:tc>
                <a:extLst>
                  <a:ext uri="{0D108BD9-81ED-4DB2-BD59-A6C34878D82A}">
                    <a16:rowId xmlns:a16="http://schemas.microsoft.com/office/drawing/2014/main" val="209958009"/>
                  </a:ext>
                </a:extLst>
              </a:tr>
              <a:tr h="376699">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Jag kan påverka mitt arbete.</a:t>
                      </a:r>
                    </a:p>
                  </a:txBody>
                  <a:tcPr marL="3600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70,6 %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71,3 %</a:t>
                      </a:r>
                    </a:p>
                  </a:txBody>
                  <a:tcPr marL="9525" marR="9525" marT="9525" marB="0" anchor="ctr"/>
                </a:tc>
                <a:tc>
                  <a:txBody>
                    <a:bodyPr/>
                    <a:lstStyle/>
                    <a:p>
                      <a:pPr algn="ctr" fontAlgn="b"/>
                      <a:r>
                        <a:rPr lang="sv-SE" sz="1200" b="0" i="0" u="none" strike="noStrike">
                          <a:solidFill>
                            <a:srgbClr val="00B050"/>
                          </a:solidFill>
                          <a:effectLst/>
                          <a:latin typeface="+mn-lt"/>
                          <a:cs typeface="Segoe UI Light" panose="020B0502040204020203" pitchFamily="34" charset="0"/>
                        </a:rPr>
                        <a:t>0,7</a:t>
                      </a:r>
                    </a:p>
                  </a:txBody>
                  <a:tcPr marL="9525" marR="9525" marT="9525" marB="0" anchor="ctr"/>
                </a:tc>
                <a:extLst>
                  <a:ext uri="{0D108BD9-81ED-4DB2-BD59-A6C34878D82A}">
                    <a16:rowId xmlns:a16="http://schemas.microsoft.com/office/drawing/2014/main" val="2490771578"/>
                  </a:ext>
                </a:extLst>
              </a:tr>
              <a:tr h="376699">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Min arbetsgemenskap utvecklar sina rutiner för att få arbetet att löpa smidigare.</a:t>
                      </a:r>
                    </a:p>
                  </a:txBody>
                  <a:tcPr marL="36000" marR="9525" marT="9525" marB="0" anchor="ctr"/>
                </a:tc>
                <a:tc>
                  <a:txBody>
                    <a:bodyPr/>
                    <a:lstStyle/>
                    <a:p>
                      <a:pPr algn="l" rtl="0" fontAlgn="b"/>
                      <a:endParaRPr lang="fi-FI" sz="1200" b="0" i="0" u="none" strike="noStrike" dirty="0">
                        <a:solidFill>
                          <a:srgbClr val="000000"/>
                        </a:solidFill>
                        <a:effectLst/>
                        <a:latin typeface="+mn-lt"/>
                        <a:cs typeface="Segoe UI Light" panose="020B0502040204020203"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74,3 %</a:t>
                      </a:r>
                    </a:p>
                  </a:txBody>
                  <a:tcPr marL="9525" marR="9525" marT="9525" marB="0"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mn-lt"/>
                          <a:cs typeface="Segoe UI Light" panose="020B0502040204020203" pitchFamily="34" charset="0"/>
                        </a:rPr>
                        <a:t>-</a:t>
                      </a:r>
                    </a:p>
                  </a:txBody>
                  <a:tcPr marL="9525" marR="9525" marT="9525" marB="0" anchor="ctr"/>
                </a:tc>
                <a:extLst>
                  <a:ext uri="{0D108BD9-81ED-4DB2-BD59-A6C34878D82A}">
                    <a16:rowId xmlns:a16="http://schemas.microsoft.com/office/drawing/2014/main" val="3754263122"/>
                  </a:ext>
                </a:extLst>
              </a:tr>
              <a:tr h="376699">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Jag får mitt arbete och mitt privatliv att gå ihop</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92 %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92 %</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0</a:t>
                      </a:r>
                    </a:p>
                  </a:txBody>
                  <a:tcPr marL="9525" marR="9525" marT="9525" marB="0" anchor="ctr"/>
                </a:tc>
                <a:extLst>
                  <a:ext uri="{0D108BD9-81ED-4DB2-BD59-A6C34878D82A}">
                    <a16:rowId xmlns:a16="http://schemas.microsoft.com/office/drawing/2014/main" val="2559281902"/>
                  </a:ext>
                </a:extLst>
              </a:tr>
              <a:tr h="376699">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Respekt för individen (FPA:s värderingar)</a:t>
                      </a:r>
                    </a:p>
                  </a:txBody>
                  <a:tcPr marL="36000"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8,7</a:t>
                      </a:r>
                    </a:p>
                  </a:txBody>
                  <a:tcPr marL="9525" marR="9525" marT="9525" marB="0" anchor="ctr"/>
                </a:tc>
                <a:tc>
                  <a:txBody>
                    <a:bodyPr/>
                    <a:lstStyle/>
                    <a:p>
                      <a:pPr algn="ctr" fontAlgn="b"/>
                      <a:r>
                        <a:rPr lang="sv-SE" sz="1200" b="0" i="0" u="none" strike="noStrike">
                          <a:solidFill>
                            <a:srgbClr val="000000"/>
                          </a:solidFill>
                          <a:effectLst/>
                          <a:latin typeface="+mn-lt"/>
                          <a:cs typeface="Segoe UI Light" panose="020B0502040204020203" pitchFamily="34" charset="0"/>
                        </a:rPr>
                        <a:t>8,7</a:t>
                      </a:r>
                    </a:p>
                  </a:txBody>
                  <a:tcPr marL="9525" marR="9525" marT="9525" marB="0" anchor="ctr"/>
                </a:tc>
                <a:tc>
                  <a:txBody>
                    <a:bodyPr/>
                    <a:lstStyle/>
                    <a:p>
                      <a:pPr algn="ctr" fontAlgn="b"/>
                      <a:r>
                        <a:rPr lang="sv-SE" sz="1200" b="0" i="0" u="none" strike="noStrike">
                          <a:solidFill>
                            <a:schemeClr val="tx1"/>
                          </a:solidFill>
                          <a:effectLst/>
                          <a:latin typeface="+mn-lt"/>
                          <a:cs typeface="Segoe UI Light" panose="020B0502040204020203" pitchFamily="34" charset="0"/>
                        </a:rPr>
                        <a:t>0</a:t>
                      </a:r>
                    </a:p>
                  </a:txBody>
                  <a:tcPr marL="9525" marR="9525" marT="9525" marB="0" anchor="ctr"/>
                </a:tc>
                <a:extLst>
                  <a:ext uri="{0D108BD9-81ED-4DB2-BD59-A6C34878D82A}">
                    <a16:rowId xmlns:a16="http://schemas.microsoft.com/office/drawing/2014/main" val="2408038282"/>
                  </a:ext>
                </a:extLst>
              </a:tr>
              <a:tr h="332509">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sv-SE" sz="1200">
                          <a:solidFill>
                            <a:schemeClr val="dk1"/>
                          </a:solidFill>
                          <a:latin typeface="+mn-lt"/>
                          <a:ea typeface="+mn-ea"/>
                          <a:cs typeface="+mn-cs"/>
                        </a:rPr>
                        <a:t>Det är möjligt att upprätthålla samhörighet när man arbetar multilokalt</a:t>
                      </a:r>
                    </a:p>
                  </a:txBody>
                  <a:tcPr marL="36000" marR="9525" marT="9525" marB="0" anchor="ctr"/>
                </a:tc>
                <a:tc>
                  <a:txBody>
                    <a:bodyPr/>
                    <a:lstStyle/>
                    <a:p>
                      <a:endParaRPr lang="fi-FI" dirty="0"/>
                    </a:p>
                  </a:txBody>
                  <a:tcPr marL="9525" marR="9525" marT="9525" marB="0" anchor="ctr"/>
                </a:tc>
                <a:tc>
                  <a:txBody>
                    <a:bodyPr/>
                    <a:lstStyle/>
                    <a:p>
                      <a:pPr marL="0" algn="ctr" defTabSz="1219170" rtl="0" eaLnBrk="1" fontAlgn="b" latinLnBrk="0" hangingPunct="1"/>
                      <a:r>
                        <a:rPr lang="sv-SE" sz="1200" b="0" i="0" u="none" strike="noStrike">
                          <a:solidFill>
                            <a:srgbClr val="000000"/>
                          </a:solidFill>
                          <a:effectLst/>
                          <a:latin typeface="+mn-lt"/>
                          <a:ea typeface="+mn-ea"/>
                          <a:cs typeface="Segoe UI Light" panose="020B0502040204020203" pitchFamily="34" charset="0"/>
                        </a:rPr>
                        <a:t>57 %</a:t>
                      </a:r>
                    </a:p>
                  </a:txBody>
                  <a:tcPr marL="9525" marR="9525" marT="9525" marB="0" anchor="ct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mn-lt"/>
                          <a:ea typeface="+mn-ea"/>
                          <a:cs typeface="Segoe UI Light" panose="020B0502040204020203" pitchFamily="34" charset="0"/>
                        </a:rPr>
                        <a:t>-</a:t>
                      </a:r>
                    </a:p>
                  </a:txBody>
                  <a:tcPr marL="9525" marR="9525" marT="9525" marB="0" anchor="ctr"/>
                </a:tc>
                <a:extLst>
                  <a:ext uri="{0D108BD9-81ED-4DB2-BD59-A6C34878D82A}">
                    <a16:rowId xmlns:a16="http://schemas.microsoft.com/office/drawing/2014/main" val="625367227"/>
                  </a:ext>
                </a:extLst>
              </a:tr>
            </a:tbl>
          </a:graphicData>
        </a:graphic>
      </p:graphicFrame>
      <p:sp>
        <p:nvSpPr>
          <p:cNvPr id="6" name="Suorakulmio 5"/>
          <p:cNvSpPr/>
          <p:nvPr/>
        </p:nvSpPr>
        <p:spPr>
          <a:xfrm>
            <a:off x="935999" y="5959641"/>
            <a:ext cx="7592840" cy="461665"/>
          </a:xfrm>
          <a:prstGeom prst="rect">
            <a:avLst/>
          </a:prstGeom>
        </p:spPr>
        <p:txBody>
          <a:bodyPr wrap="square">
            <a:spAutoFit/>
          </a:bodyPr>
          <a:lstStyle/>
          <a:p>
            <a:r>
              <a:rPr lang="sv-SE" sz="1200" dirty="0"/>
              <a:t>Procenttalen beskriver andelen respondenter som instämmer helt eller delvis, FPA:s värderingar på skalan 4–10</a:t>
            </a:r>
          </a:p>
          <a:p>
            <a:r>
              <a:rPr lang="sv-SE" sz="1200" dirty="0"/>
              <a:t>Källa: Personalbarometern 2022</a:t>
            </a:r>
          </a:p>
        </p:txBody>
      </p:sp>
    </p:spTree>
    <p:extLst>
      <p:ext uri="{BB962C8B-B14F-4D97-AF65-F5344CB8AC3E}">
        <p14:creationId xmlns:p14="http://schemas.microsoft.com/office/powerpoint/2010/main" val="140678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1"/>
          </p:nvPr>
        </p:nvSpPr>
        <p:spPr/>
        <p:txBody>
          <a:bodyPr/>
          <a:lstStyle/>
          <a:p>
            <a:fld id="{73C80B55-2C7E-40A3-BCCC-8DAC01DE21C1}" type="datetime1">
              <a:rPr lang="fi-FI" smtClean="0"/>
              <a:t>25.4.2023</a:t>
            </a:fld>
            <a:endParaRPr lang="fi-FI"/>
          </a:p>
        </p:txBody>
      </p:sp>
      <p:sp>
        <p:nvSpPr>
          <p:cNvPr id="6" name="Alatunnisteen paikkamerkki 5"/>
          <p:cNvSpPr>
            <a:spLocks noGrp="1"/>
          </p:cNvSpPr>
          <p:nvPr>
            <p:ph type="ftr" sz="quarter" idx="12"/>
          </p:nvPr>
        </p:nvSpPr>
        <p:spPr/>
        <p:txBody>
          <a:bodyPr/>
          <a:lstStyle/>
          <a:p>
            <a:r>
              <a:rPr lang="sv-SE"/>
              <a:t>Enhet/Projekt/Presenteras av | Presentationens rubrik</a:t>
            </a:r>
          </a:p>
        </p:txBody>
      </p:sp>
      <p:sp>
        <p:nvSpPr>
          <p:cNvPr id="7" name="Dian numeron paikkamerkki 6"/>
          <p:cNvSpPr>
            <a:spLocks noGrp="1"/>
          </p:cNvSpPr>
          <p:nvPr>
            <p:ph type="sldNum" sz="quarter" idx="13"/>
          </p:nvPr>
        </p:nvSpPr>
        <p:spPr/>
        <p:txBody>
          <a:bodyPr/>
          <a:lstStyle/>
          <a:p>
            <a:fld id="{E38D8271-015E-4BD9-B1A3-A057F5E8F4AB}" type="slidenum">
              <a:rPr lang="fi-FI" smtClean="0"/>
              <a:t>24</a:t>
            </a:fld>
            <a:endParaRPr lang="fi-FI"/>
          </a:p>
        </p:txBody>
      </p:sp>
      <p:sp>
        <p:nvSpPr>
          <p:cNvPr id="2" name="Tekstiruutu 1"/>
          <p:cNvSpPr txBox="1"/>
          <p:nvPr/>
        </p:nvSpPr>
        <p:spPr>
          <a:xfrm>
            <a:off x="4156364" y="2530764"/>
            <a:ext cx="3546763" cy="461665"/>
          </a:xfrm>
          <a:prstGeom prst="rect">
            <a:avLst/>
          </a:prstGeom>
          <a:noFill/>
        </p:spPr>
        <p:txBody>
          <a:bodyPr wrap="square" rtlCol="0">
            <a:spAutoFit/>
          </a:bodyPr>
          <a:lstStyle/>
          <a:p>
            <a:r>
              <a:rPr lang="sv-SE"/>
              <a:t>Bilagor</a:t>
            </a:r>
          </a:p>
        </p:txBody>
      </p:sp>
    </p:spTree>
    <p:extLst>
      <p:ext uri="{BB962C8B-B14F-4D97-AF65-F5344CB8AC3E}">
        <p14:creationId xmlns:p14="http://schemas.microsoft.com/office/powerpoint/2010/main" val="358227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Arbetskraftskostnader 1/2</a:t>
            </a:r>
          </a:p>
        </p:txBody>
      </p:sp>
      <p:sp>
        <p:nvSpPr>
          <p:cNvPr id="4" name="Päivämäärän paikkamerkki 3"/>
          <p:cNvSpPr>
            <a:spLocks noGrp="1"/>
          </p:cNvSpPr>
          <p:nvPr>
            <p:ph type="dt" sz="half" idx="10"/>
          </p:nvPr>
        </p:nvSpPr>
        <p:spPr/>
        <p:txBody>
          <a:bodyPr/>
          <a:lstStyle/>
          <a:p>
            <a:fld id="{2A96FECE-A29F-419D-9586-B1B9473D716D}" type="datetime1">
              <a:rPr lang="fi-FI" smtClean="0"/>
              <a:t>25.4.2023</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25</a:t>
            </a:fld>
            <a:endParaRPr lang="fi-FI"/>
          </a:p>
        </p:txBody>
      </p:sp>
      <p:pic>
        <p:nvPicPr>
          <p:cNvPr id="3" name="Kuva 2"/>
          <p:cNvPicPr>
            <a:picLocks noChangeAspect="1"/>
          </p:cNvPicPr>
          <p:nvPr/>
        </p:nvPicPr>
        <p:blipFill>
          <a:blip r:embed="rId2"/>
          <a:stretch>
            <a:fillRect/>
          </a:stretch>
        </p:blipFill>
        <p:spPr>
          <a:xfrm>
            <a:off x="935999" y="1491821"/>
            <a:ext cx="8194675" cy="4548241"/>
          </a:xfrm>
          <a:prstGeom prst="rect">
            <a:avLst/>
          </a:prstGeom>
        </p:spPr>
      </p:pic>
    </p:spTree>
    <p:extLst>
      <p:ext uri="{BB962C8B-B14F-4D97-AF65-F5344CB8AC3E}">
        <p14:creationId xmlns:p14="http://schemas.microsoft.com/office/powerpoint/2010/main" val="334159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Arbetskraftskostnader 2/2</a:t>
            </a:r>
          </a:p>
        </p:txBody>
      </p:sp>
      <p:sp>
        <p:nvSpPr>
          <p:cNvPr id="4" name="Päivämäärän paikkamerkki 3"/>
          <p:cNvSpPr>
            <a:spLocks noGrp="1"/>
          </p:cNvSpPr>
          <p:nvPr>
            <p:ph type="dt" sz="half" idx="10"/>
          </p:nvPr>
        </p:nvSpPr>
        <p:spPr/>
        <p:txBody>
          <a:bodyPr/>
          <a:lstStyle/>
          <a:p>
            <a:fld id="{2A96FECE-A29F-419D-9586-B1B9473D716D}" type="datetime1">
              <a:rPr lang="fi-FI" smtClean="0"/>
              <a:t>25.4.2023</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26</a:t>
            </a:fld>
            <a:endParaRPr lang="fi-FI"/>
          </a:p>
        </p:txBody>
      </p:sp>
      <p:pic>
        <p:nvPicPr>
          <p:cNvPr id="3" name="Kuva 2"/>
          <p:cNvPicPr>
            <a:picLocks noChangeAspect="1"/>
          </p:cNvPicPr>
          <p:nvPr/>
        </p:nvPicPr>
        <p:blipFill>
          <a:blip r:embed="rId2"/>
          <a:stretch>
            <a:fillRect/>
          </a:stretch>
        </p:blipFill>
        <p:spPr>
          <a:xfrm>
            <a:off x="935999" y="1554595"/>
            <a:ext cx="7755067" cy="4467513"/>
          </a:xfrm>
          <a:prstGeom prst="rect">
            <a:avLst/>
          </a:prstGeom>
        </p:spPr>
      </p:pic>
    </p:spTree>
    <p:extLst>
      <p:ext uri="{BB962C8B-B14F-4D97-AF65-F5344CB8AC3E}">
        <p14:creationId xmlns:p14="http://schemas.microsoft.com/office/powerpoint/2010/main" val="262781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2A96FECE-A29F-419D-9586-B1B9473D716D}" type="datetime1">
              <a:rPr lang="fi-FI" smtClean="0"/>
              <a:t>25.4.2023</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27</a:t>
            </a:fld>
            <a:endParaRPr lang="fi-FI"/>
          </a:p>
        </p:txBody>
      </p:sp>
      <p:pic>
        <p:nvPicPr>
          <p:cNvPr id="2" name="Kuva 1"/>
          <p:cNvPicPr>
            <a:picLocks noChangeAspect="1"/>
          </p:cNvPicPr>
          <p:nvPr/>
        </p:nvPicPr>
        <p:blipFill>
          <a:blip r:embed="rId2"/>
          <a:stretch>
            <a:fillRect/>
          </a:stretch>
        </p:blipFill>
        <p:spPr>
          <a:xfrm>
            <a:off x="3286125" y="92075"/>
            <a:ext cx="5619750" cy="6673850"/>
          </a:xfrm>
          <a:prstGeom prst="rect">
            <a:avLst/>
          </a:prstGeom>
        </p:spPr>
      </p:pic>
    </p:spTree>
    <p:extLst>
      <p:ext uri="{BB962C8B-B14F-4D97-AF65-F5344CB8AC3E}">
        <p14:creationId xmlns:p14="http://schemas.microsoft.com/office/powerpoint/2010/main" val="274929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05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2"/>
            <a:ext cx="10332000" cy="810560"/>
          </a:xfrm>
        </p:spPr>
        <p:txBody>
          <a:bodyPr/>
          <a:lstStyle/>
          <a:p>
            <a:r>
              <a:rPr lang="sv-SE"/>
              <a:t>Inledning</a:t>
            </a:r>
          </a:p>
        </p:txBody>
      </p:sp>
      <p:sp>
        <p:nvSpPr>
          <p:cNvPr id="3" name="Sisällön paikkamerkki 2"/>
          <p:cNvSpPr>
            <a:spLocks noGrp="1"/>
          </p:cNvSpPr>
          <p:nvPr>
            <p:ph idx="1"/>
          </p:nvPr>
        </p:nvSpPr>
        <p:spPr>
          <a:xfrm>
            <a:off x="791435" y="1358579"/>
            <a:ext cx="10825546" cy="4957699"/>
          </a:xfrm>
        </p:spPr>
        <p:txBody>
          <a:bodyPr/>
          <a:lstStyle/>
          <a:p>
            <a:pPr marL="0" indent="0">
              <a:buNone/>
            </a:pPr>
            <a:r>
              <a:rPr lang="sv-SE" sz="1600"/>
              <a:t>De strategiska riktlinjerna för personalupplevelsen syftar till att utveckla vår kulturmiljö.  En god personalupplevelse är en av de kritiska resursfaktorer som gör det möjligt att genomföra vår strategi.</a:t>
            </a:r>
          </a:p>
          <a:p>
            <a:pPr marL="0" indent="0">
              <a:buNone/>
            </a:pPr>
            <a:r>
              <a:rPr lang="sv-SE" sz="1600"/>
              <a:t>Genom ledning av personalupplevelsen strävar FPA särskilt efter följande: Arbetet vid FPA styrs både av varje anställd själv och av arbetsgemenskapen. Vår kultur kännetecknas av familjevänlighet och vi respekterar individen. Vi arbetar multilokalt och vårt arbete stärker gemenskapen och kundupplevelsen. De utvecklingsforum vi inrättat bidrar till att dessa prioriteringar kan genomföras.</a:t>
            </a:r>
          </a:p>
          <a:p>
            <a:pPr marL="0" indent="0">
              <a:buNone/>
            </a:pPr>
            <a:r>
              <a:rPr lang="sv-SE" sz="1600"/>
              <a:t>I ljuset av personalbokslutet för 2022 är grundpelarna i vår organisationskultur i gott skick, även om bland annat coronavirusepidemin, kriget i Ukraina och inflationen har haft stor inverkan på vårt arbete. Även det omfattande distansarbetet och multilokaliteten har ibland varit en utmaning för personalledning av hög kvalitet.</a:t>
            </a:r>
          </a:p>
          <a:p>
            <a:pPr marL="0" indent="0">
              <a:buNone/>
            </a:pPr>
            <a:r>
              <a:rPr lang="sv-SE" sz="1600"/>
              <a:t>Personalbokslutet för 2022 visar att antalet anställda har fortsatt att öka. Förändringen i arbetet, utvecklingen av datasystemen, reformen av den sociala tryggheten kräver att tyngdpunkten i personalplaneringen flyttas från personalstyrkan i en mer kompetensbaserad riktning. </a:t>
            </a:r>
          </a:p>
          <a:p>
            <a:pPr marL="0" indent="0">
              <a:buNone/>
            </a:pPr>
            <a:r>
              <a:rPr lang="sv-SE" sz="1600"/>
              <a:t>Inom personalplaneringen kräver också den ökande avgångsomsättningen och sjukfrånvaron åtgärder. Att utveckla personal- och kundupplevelsen är viktigt också med tanke på att skapa engagemang hos personalen. Utbildningsmoduler för cheferna om ledning av arbetsförmåga, kortpsykoterapi som stöds av arbetsgivaren, chatt- och sparrningtjänster och andra tjänster under temaåret för mental hälsa är åtgärder som utifrån siffrorna i personalbokslutet behövs under 2023.  </a:t>
            </a:r>
          </a:p>
          <a:p>
            <a:pPr marL="0" indent="0">
              <a:buNone/>
            </a:pPr>
            <a:r>
              <a:rPr lang="sv-SE" sz="1600" i="1"/>
              <a:t>Personaldirektör Pasi Lankinen</a:t>
            </a:r>
          </a:p>
          <a:p>
            <a:endParaRPr lang="fi-FI" sz="1400" dirty="0"/>
          </a:p>
        </p:txBody>
      </p:sp>
      <p:sp>
        <p:nvSpPr>
          <p:cNvPr id="4" name="Päivämäärän paikkamerkki 3"/>
          <p:cNvSpPr>
            <a:spLocks noGrp="1"/>
          </p:cNvSpPr>
          <p:nvPr>
            <p:ph type="dt" sz="half" idx="10"/>
          </p:nvPr>
        </p:nvSpPr>
        <p:spPr/>
        <p:txBody>
          <a:bodyPr/>
          <a:lstStyle/>
          <a:p>
            <a:fld id="{2A96FECE-A29F-419D-9586-B1B9473D716D}" type="datetime1">
              <a:rPr lang="fi-FI" smtClean="0"/>
              <a:t>25.4.2023</a:t>
            </a:fld>
            <a:endParaRPr lang="fi-FI"/>
          </a:p>
        </p:txBody>
      </p:sp>
      <p:sp>
        <p:nvSpPr>
          <p:cNvPr id="5" name="Dian numeron paikkamerkki 4"/>
          <p:cNvSpPr>
            <a:spLocks noGrp="1"/>
          </p:cNvSpPr>
          <p:nvPr>
            <p:ph type="sldNum" sz="quarter" idx="12"/>
          </p:nvPr>
        </p:nvSpPr>
        <p:spPr/>
        <p:txBody>
          <a:bodyPr/>
          <a:lstStyle/>
          <a:p>
            <a:fld id="{E38D8271-015E-4BD9-B1A3-A057F5E8F4AB}" type="slidenum">
              <a:rPr lang="fi-FI" smtClean="0"/>
              <a:t>3</a:t>
            </a:fld>
            <a:endParaRPr lang="fi-FI"/>
          </a:p>
        </p:txBody>
      </p:sp>
    </p:spTree>
    <p:extLst>
      <p:ext uri="{BB962C8B-B14F-4D97-AF65-F5344CB8AC3E}">
        <p14:creationId xmlns:p14="http://schemas.microsoft.com/office/powerpoint/2010/main" val="385945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377812"/>
            <a:ext cx="10332000" cy="767497"/>
          </a:xfrm>
        </p:spPr>
        <p:txBody>
          <a:bodyPr/>
          <a:lstStyle/>
          <a:p>
            <a:r>
              <a:rPr lang="sv-SE" dirty="0"/>
              <a:t>Personalstyrka och arbetsinsats</a:t>
            </a:r>
          </a:p>
        </p:txBody>
      </p:sp>
      <p:sp>
        <p:nvSpPr>
          <p:cNvPr id="3" name="Sisällön paikkamerkki 2"/>
          <p:cNvSpPr>
            <a:spLocks noGrp="1"/>
          </p:cNvSpPr>
          <p:nvPr>
            <p:ph idx="1"/>
          </p:nvPr>
        </p:nvSpPr>
        <p:spPr>
          <a:xfrm>
            <a:off x="935999" y="1387869"/>
            <a:ext cx="5141529" cy="4543491"/>
          </a:xfrm>
        </p:spPr>
        <p:txBody>
          <a:bodyPr/>
          <a:lstStyle/>
          <a:p>
            <a:pPr marL="0" indent="0">
              <a:buNone/>
            </a:pPr>
            <a:r>
              <a:rPr lang="sv-SE" sz="1800" dirty="0"/>
              <a:t>I slutet av 2022 var antalet FPA-medarbetare nästan 8 600, vilket är cirka 290 fler än året innan. Andelen visstidsanställda var i slutet av året 10 procent. Behovet av visstidsanställd personal ökade i slutet av året på grund av beredningen inför verkställandet av det temporära elstödet.</a:t>
            </a:r>
          </a:p>
          <a:p>
            <a:pPr marL="0" indent="0">
              <a:buNone/>
            </a:pPr>
            <a:r>
              <a:rPr lang="sv-SE" sz="1800" dirty="0"/>
              <a:t>I slutet av 2022 var antalet deltidsanställda 1 060, varav nästan en tredjedel hade partiell vårdledighet. Antalet deltidsanställda sakkunnigläkare var cirka 150. Mer än 70 procent av sakkunnigläkarna arbetar deltid.</a:t>
            </a:r>
          </a:p>
          <a:p>
            <a:pPr marL="0" indent="0">
              <a:buNone/>
            </a:pPr>
            <a:r>
              <a:rPr lang="sv-SE" sz="1800" dirty="0"/>
              <a:t>År 2022 överskred FPA:s teoretiska arbetsinsats för första gången 8 000 årsverken. Jämfört med 2021 var detta en ökning på 130 årsverken. Den totala arbetsinsatsen av praktikanter och semestervikarier uppgick till omkring 180 årsverken.</a:t>
            </a:r>
          </a:p>
          <a:p>
            <a:pPr marL="0" indent="0">
              <a:buNone/>
            </a:pPr>
            <a:endParaRPr lang="fi-FI" sz="1800" dirty="0"/>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4</a:t>
            </a:fld>
            <a:endParaRPr lang="fi-FI"/>
          </a:p>
        </p:txBody>
      </p:sp>
      <p:pic>
        <p:nvPicPr>
          <p:cNvPr id="5" name="Picture 2" descr="1_Henkilosto-ja-htvt sv@1.5x.png (960×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765" y="1387869"/>
            <a:ext cx="5254048" cy="3568375"/>
          </a:xfrm>
          <a:prstGeom prst="rect">
            <a:avLst/>
          </a:prstGeom>
          <a:noFill/>
          <a:extLst>
            <a:ext uri="{909E8E84-426E-40DD-AFC4-6F175D3DCCD1}">
              <a14:hiddenFill xmlns:a14="http://schemas.microsoft.com/office/drawing/2010/main">
                <a:solidFill>
                  <a:srgbClr val="FFFFFF"/>
                </a:solidFill>
              </a14:hiddenFill>
            </a:ext>
          </a:extLst>
        </p:spPr>
      </p:pic>
      <p:sp>
        <p:nvSpPr>
          <p:cNvPr id="7" name="Suorakulmio 6"/>
          <p:cNvSpPr/>
          <p:nvPr/>
        </p:nvSpPr>
        <p:spPr>
          <a:xfrm>
            <a:off x="6594765" y="5285029"/>
            <a:ext cx="4904509" cy="646331"/>
          </a:xfrm>
          <a:prstGeom prst="rect">
            <a:avLst/>
          </a:prstGeom>
        </p:spPr>
        <p:txBody>
          <a:bodyPr wrap="square">
            <a:spAutoFit/>
          </a:bodyPr>
          <a:lstStyle/>
          <a:p>
            <a:r>
              <a:rPr lang="fi-FI" sz="1800" dirty="0"/>
              <a:t>I slutet av år 2022 hade 150 anställda angett svenska som sitt kontaktspråk.</a:t>
            </a:r>
          </a:p>
        </p:txBody>
      </p:sp>
    </p:spTree>
    <p:extLst>
      <p:ext uri="{BB962C8B-B14F-4D97-AF65-F5344CB8AC3E}">
        <p14:creationId xmlns:p14="http://schemas.microsoft.com/office/powerpoint/2010/main" val="192416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0000" y="118642"/>
            <a:ext cx="10332000" cy="571471"/>
          </a:xfrm>
        </p:spPr>
        <p:txBody>
          <a:bodyPr/>
          <a:lstStyle/>
          <a:p>
            <a:r>
              <a:rPr lang="sv-SE" dirty="0"/>
              <a:t>Personalstyrka per resultatenhet och uppgift </a:t>
            </a:r>
          </a:p>
        </p:txBody>
      </p:sp>
      <p:sp>
        <p:nvSpPr>
          <p:cNvPr id="3" name="Sisällön paikkamerkki 2"/>
          <p:cNvSpPr>
            <a:spLocks noGrp="1"/>
          </p:cNvSpPr>
          <p:nvPr>
            <p:ph sz="half" idx="1"/>
          </p:nvPr>
        </p:nvSpPr>
        <p:spPr>
          <a:xfrm>
            <a:off x="930000" y="771149"/>
            <a:ext cx="6046692" cy="5374922"/>
          </a:xfrm>
        </p:spPr>
        <p:txBody>
          <a:bodyPr/>
          <a:lstStyle/>
          <a:p>
            <a:pPr marL="0" indent="0">
              <a:buNone/>
            </a:pPr>
            <a:r>
              <a:rPr lang="sv-SE" sz="1800" dirty="0"/>
              <a:t>Av alla anställda vid FPA arbetar 80 procent inom serviceverksamheten (närservice till kunder och riksomfattande kundservice). Räknat i antal anställda är IT-tjänsterna den tredje största resultatenheten (10 procent). </a:t>
            </a:r>
          </a:p>
          <a:p>
            <a:pPr marL="0" indent="0">
              <a:buNone/>
            </a:pPr>
            <a:r>
              <a:rPr lang="sv-SE" sz="1800" dirty="0"/>
              <a:t>Mer än hälften av personalen arbetar som handläggningsspecialister. Mer än 10 procent av medarbetarna är kundservicespecialister. I andra sakkunniguppgifter, till exempel inom IT- och planeringsuppgifter, arbetar 25 procent och i service- och assistentuppgifter totalt 2 procent. I slutet av 2022 var antalet chefer 590.</a:t>
            </a:r>
          </a:p>
          <a:p>
            <a:pPr marL="0" indent="0">
              <a:buNone/>
            </a:pPr>
            <a:r>
              <a:rPr lang="sv-SE" sz="1800" dirty="0"/>
              <a:t>Från slutet av 2019 ökade antalet anställda vid FPA med över 900 personer, bland annat på grund av extra resurser för utkomststödet, den ökning av arbetsmängden som coronaepidemin orsakade samt omfattande utvecklingsarbete. Procentuellt sett ökade antalet anställda mest inom Informationstjänster och Kommunikationsenheten (vardera med 37 procent). Antalet anställda inom IT-tjänsterna ökade med nästan en fjärdedel.</a:t>
            </a:r>
          </a:p>
          <a:p>
            <a:pPr marL="0" indent="0">
              <a:buNone/>
            </a:pPr>
            <a:endParaRPr lang="fi-FI" dirty="0"/>
          </a:p>
        </p:txBody>
      </p:sp>
      <p:sp>
        <p:nvSpPr>
          <p:cNvPr id="5" name="Päivämäärän paikkamerkki 4"/>
          <p:cNvSpPr>
            <a:spLocks noGrp="1"/>
          </p:cNvSpPr>
          <p:nvPr>
            <p:ph type="dt" sz="half" idx="10"/>
          </p:nvPr>
        </p:nvSpPr>
        <p:spPr/>
        <p:txBody>
          <a:bodyPr/>
          <a:lstStyle/>
          <a:p>
            <a:fld id="{53910456-7031-468F-948B-5F0E5E97FD5A}" type="datetime1">
              <a:rPr lang="fi-FI" smtClean="0"/>
              <a:t>25.4.2023</a:t>
            </a:fld>
            <a:endParaRPr lang="fi-FI"/>
          </a:p>
        </p:txBody>
      </p:sp>
      <p:sp>
        <p:nvSpPr>
          <p:cNvPr id="7" name="Dian numeron paikkamerkki 6"/>
          <p:cNvSpPr>
            <a:spLocks noGrp="1"/>
          </p:cNvSpPr>
          <p:nvPr>
            <p:ph type="sldNum" sz="quarter" idx="12"/>
          </p:nvPr>
        </p:nvSpPr>
        <p:spPr/>
        <p:txBody>
          <a:bodyPr/>
          <a:lstStyle/>
          <a:p>
            <a:fld id="{E38D8271-015E-4BD9-B1A3-A057F5E8F4AB}" type="slidenum">
              <a:rPr lang="fi-FI" smtClean="0"/>
              <a:t>5</a:t>
            </a:fld>
            <a:endParaRPr lang="fi-FI"/>
          </a:p>
        </p:txBody>
      </p:sp>
      <p:sp>
        <p:nvSpPr>
          <p:cNvPr id="9" name="Tekstiruutu 8"/>
          <p:cNvSpPr txBox="1"/>
          <p:nvPr/>
        </p:nvSpPr>
        <p:spPr>
          <a:xfrm>
            <a:off x="7115257" y="4265393"/>
            <a:ext cx="5133220" cy="830997"/>
          </a:xfrm>
          <a:prstGeom prst="rect">
            <a:avLst/>
          </a:prstGeom>
          <a:noFill/>
        </p:spPr>
        <p:txBody>
          <a:bodyPr wrap="square" rtlCol="0">
            <a:spAutoFit/>
          </a:bodyPr>
          <a:lstStyle/>
          <a:p>
            <a:r>
              <a:rPr lang="sv-SE" sz="1200" dirty="0"/>
              <a:t>*Tidigare kundrelationstjänster</a:t>
            </a:r>
          </a:p>
          <a:p>
            <a:r>
              <a:rPr lang="sv-SE" sz="1200" dirty="0"/>
              <a:t>**Tidigare </a:t>
            </a:r>
            <a:r>
              <a:rPr lang="sv-SE" sz="1200" dirty="0" err="1"/>
              <a:t>förmånstjänster</a:t>
            </a:r>
            <a:endParaRPr lang="sv-SE" sz="1200" dirty="0"/>
          </a:p>
          <a:p>
            <a:r>
              <a:rPr lang="sv-SE" sz="1200" dirty="0"/>
              <a:t>Under jämförelseåret 2019 beroende bland annat på tidigare organisationsförändringar och överföringen av verkställandet av utkomststödet till FPA 2017.</a:t>
            </a:r>
          </a:p>
        </p:txBody>
      </p:sp>
      <p:pic>
        <p:nvPicPr>
          <p:cNvPr id="4" name="Kuva 3"/>
          <p:cNvPicPr>
            <a:picLocks noChangeAspect="1"/>
          </p:cNvPicPr>
          <p:nvPr/>
        </p:nvPicPr>
        <p:blipFill>
          <a:blip r:embed="rId2"/>
          <a:stretch>
            <a:fillRect/>
          </a:stretch>
        </p:blipFill>
        <p:spPr>
          <a:xfrm>
            <a:off x="7125158" y="1439033"/>
            <a:ext cx="4942275" cy="2704596"/>
          </a:xfrm>
          <a:prstGeom prst="rect">
            <a:avLst/>
          </a:prstGeom>
        </p:spPr>
      </p:pic>
    </p:spTree>
    <p:extLst>
      <p:ext uri="{BB962C8B-B14F-4D97-AF65-F5344CB8AC3E}">
        <p14:creationId xmlns:p14="http://schemas.microsoft.com/office/powerpoint/2010/main" val="357015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dirty="0"/>
              <a:t>Personalstyrka per verksamhetsställe och distansarbete</a:t>
            </a:r>
          </a:p>
        </p:txBody>
      </p:sp>
      <p:sp>
        <p:nvSpPr>
          <p:cNvPr id="3" name="Sisällön paikkamerkki 2"/>
          <p:cNvSpPr>
            <a:spLocks noGrp="1"/>
          </p:cNvSpPr>
          <p:nvPr>
            <p:ph idx="1"/>
          </p:nvPr>
        </p:nvSpPr>
        <p:spPr>
          <a:xfrm>
            <a:off x="935999" y="1547877"/>
            <a:ext cx="4716655" cy="4176000"/>
          </a:xfrm>
        </p:spPr>
        <p:txBody>
          <a:bodyPr/>
          <a:lstStyle/>
          <a:p>
            <a:pPr marL="0" indent="0">
              <a:buNone/>
            </a:pPr>
            <a:r>
              <a:rPr lang="sv-SE" sz="2000" dirty="0"/>
              <a:t>FPA är en multilokal arbetsplats, vilket innebär att vi arbetar på många olika orter och platser både på och utanför arbetsplatsen.  Det finns cirka 170 service- och verksamhetsställen på mer än 100 orter. I städerna är personalen störst i Helsingfors, Jyväskylä, Åbo, Tammerfors och Uleåborg. </a:t>
            </a:r>
          </a:p>
          <a:p>
            <a:pPr marL="0" indent="0">
              <a:buNone/>
            </a:pPr>
            <a:r>
              <a:rPr lang="sv-SE" sz="2000" dirty="0"/>
              <a:t>Också 2022 utfördes omfattande distansarbete i hemmet, i genomsnitt 123 arbetsdagar. År 2021 var antalet distansarbetsdagar i medeltal 136.</a:t>
            </a:r>
          </a:p>
          <a:p>
            <a:pPr marL="0" indent="0">
              <a:buNone/>
            </a:pPr>
            <a:endParaRPr lang="fi-FI" sz="2000" dirty="0"/>
          </a:p>
          <a:p>
            <a:pPr marL="0" indent="0">
              <a:buNone/>
            </a:pPr>
            <a:endParaRPr lang="fi-FI" sz="2000" dirty="0"/>
          </a:p>
          <a:p>
            <a:pPr marL="0" indent="0">
              <a:buNone/>
            </a:pPr>
            <a:endParaRPr lang="fi-FI" sz="2000" dirty="0"/>
          </a:p>
          <a:p>
            <a:pPr marL="0" indent="0">
              <a:buNone/>
            </a:pPr>
            <a:r>
              <a:rPr lang="sv-SE" sz="2000" dirty="0"/>
              <a:t> </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6</a:t>
            </a:fld>
            <a:endParaRPr lang="fi-FI"/>
          </a:p>
        </p:txBody>
      </p:sp>
      <p:pic>
        <p:nvPicPr>
          <p:cNvPr id="2050" name="Picture 2" descr="7B_Suurimmat-Kela-kaupungit sv@1.5x.png (960×1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87" y="1547877"/>
            <a:ext cx="4476714" cy="497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4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 </a:t>
            </a:r>
            <a:br>
              <a:rPr lang="sv-SE"/>
            </a:br>
            <a:r>
              <a:rPr lang="sv-SE"/>
              <a:t>FPA-arbetsår</a:t>
            </a:r>
          </a:p>
        </p:txBody>
      </p:sp>
      <p:sp>
        <p:nvSpPr>
          <p:cNvPr id="3" name="Sisällön paikkamerkki 2"/>
          <p:cNvSpPr>
            <a:spLocks noGrp="1"/>
          </p:cNvSpPr>
          <p:nvPr>
            <p:ph idx="1"/>
          </p:nvPr>
        </p:nvSpPr>
        <p:spPr>
          <a:xfrm>
            <a:off x="935998" y="1692000"/>
            <a:ext cx="5224657" cy="4176000"/>
          </a:xfrm>
        </p:spPr>
        <p:txBody>
          <a:bodyPr/>
          <a:lstStyle/>
          <a:p>
            <a:pPr marL="0" indent="0">
              <a:buNone/>
            </a:pPr>
            <a:r>
              <a:rPr lang="sv-SE" sz="2000"/>
              <a:t>Ökningen av personalstyrkan framgår av längden på den obrutna FPA-karriären. Nästan 40 procent av de fastanställda har arbetat vid FPA i högst fem år och mer än hälften (56 procent) i högst tio år. Att personalen trivs vid FPA framgår av att 24 procent har arbetat vid FPA i 11–20 år och en femtedel i mer än 21 år.</a:t>
            </a:r>
          </a:p>
          <a:p>
            <a:pPr marL="0" indent="0">
              <a:buNone/>
            </a:pPr>
            <a:r>
              <a:rPr lang="sv-SE" sz="2000"/>
              <a:t>I slutet av 2022 var antalet FPA-arbetsår bland fastanställda i medeltal 11,8 år. </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7</a:t>
            </a:fld>
            <a:endParaRPr lang="fi-FI"/>
          </a:p>
        </p:txBody>
      </p:sp>
      <p:pic>
        <p:nvPicPr>
          <p:cNvPr id="5" name="Picture 2" descr="3_Palvelusvuodet-Kelassa-sv@1.5x.png (960×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37" y="1692000"/>
            <a:ext cx="4958483" cy="335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3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
            </a:r>
            <a:br>
              <a:rPr lang="sv-SE"/>
            </a:br>
            <a:r>
              <a:rPr lang="sv-SE"/>
              <a:t>Åldersstruktur</a:t>
            </a:r>
          </a:p>
        </p:txBody>
      </p:sp>
      <p:sp>
        <p:nvSpPr>
          <p:cNvPr id="3" name="Sisällön paikkamerkki 2"/>
          <p:cNvSpPr>
            <a:spLocks noGrp="1"/>
          </p:cNvSpPr>
          <p:nvPr>
            <p:ph idx="1"/>
          </p:nvPr>
        </p:nvSpPr>
        <p:spPr>
          <a:xfrm>
            <a:off x="935998" y="1692000"/>
            <a:ext cx="4384147" cy="4339345"/>
          </a:xfrm>
        </p:spPr>
        <p:txBody>
          <a:bodyPr/>
          <a:lstStyle/>
          <a:p>
            <a:pPr marL="0" indent="0">
              <a:buNone/>
            </a:pPr>
            <a:r>
              <a:rPr lang="sv-SE" sz="1800"/>
              <a:t>Vid FPA arbetar personer i många olika åldrar. De som är i trettio-, fyrtio- och femtioårsåldern är totalt omkring två tusen. I slutet av 2022 var 8 procent av personalen under 30 år och 11 procent över 60 år. Åldersstrukturen förändras långsamt och det nuvarande jämna läget mellan olika åldersgrupper har varat redan en längre tid. </a:t>
            </a:r>
          </a:p>
          <a:p>
            <a:pPr marL="0" indent="0">
              <a:buNone/>
            </a:pPr>
            <a:r>
              <a:rPr lang="sv-SE" sz="1800"/>
              <a:t>I slutet av 2022 var medelåldern bland fastanställda 44,5 år och för hela personalen 43,5 år.</a:t>
            </a:r>
          </a:p>
          <a:p>
            <a:pPr marL="0" indent="0">
              <a:buNone/>
            </a:pPr>
            <a:r>
              <a:rPr lang="sv-SE" sz="1800"/>
              <a:t>Också i fjol gick man i pension i medeltal vid 64 års ålder. Vid årsskiftet arbetade närmare 140 medarbetare vid FPA efter att redan ha uppnått sin personliga pensionsålder. </a:t>
            </a:r>
          </a:p>
          <a:p>
            <a:pPr marL="0" indent="0">
              <a:buNone/>
            </a:pPr>
            <a:endParaRPr lang="fi-FI" sz="2000" dirty="0"/>
          </a:p>
          <a:p>
            <a:pPr marL="0" indent="0">
              <a:buNone/>
            </a:pPr>
            <a:endParaRPr lang="fi-FI" sz="2000" dirty="0"/>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8</a:t>
            </a:fld>
            <a:endParaRPr lang="fi-FI"/>
          </a:p>
        </p:txBody>
      </p:sp>
      <p:pic>
        <p:nvPicPr>
          <p:cNvPr id="5" name="Picture 2" descr="2_Henkilosto-ikaryhmittain-sv@1.5x.png (960×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946" y="1692000"/>
            <a:ext cx="5620016" cy="29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9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SE"/>
              <a:t>Andelen kvinnor och män av personalen</a:t>
            </a:r>
          </a:p>
        </p:txBody>
      </p:sp>
      <p:sp>
        <p:nvSpPr>
          <p:cNvPr id="3" name="Sisällön paikkamerkki 2"/>
          <p:cNvSpPr>
            <a:spLocks noGrp="1"/>
          </p:cNvSpPr>
          <p:nvPr>
            <p:ph idx="1"/>
          </p:nvPr>
        </p:nvSpPr>
        <p:spPr>
          <a:xfrm>
            <a:off x="935999" y="1698159"/>
            <a:ext cx="4578111" cy="4176000"/>
          </a:xfrm>
        </p:spPr>
        <p:txBody>
          <a:bodyPr/>
          <a:lstStyle/>
          <a:p>
            <a:pPr marL="0" indent="0">
              <a:buNone/>
            </a:pPr>
            <a:r>
              <a:rPr lang="sv-SE" sz="1800"/>
              <a:t>I slutet av 2022 var omkring 7 000 FPA-medarbetare kvinnor och 1 600 var män. Andelen män ökade återigen något från året innan och var 18,4 procent. Av cheferna var 20,8 procent män. I alla uppgiftsgrupper är andelen kvinnor större än andelen män. Den yrkesmässiga segregeringen av kvinnor och män är störst i specialistuppgifter inom handläggningen och kundservicen samt i assistentuppgifter.</a:t>
            </a:r>
          </a:p>
          <a:p>
            <a:pPr marL="0" indent="0">
              <a:buNone/>
            </a:pPr>
            <a:r>
              <a:rPr lang="sv-SE" sz="1800"/>
              <a:t>I specialistuppgifter inom kundservicen och handläggningen är ungefär var tionde man. I andra specialistuppgifter är andelen män 39 procent. </a:t>
            </a:r>
          </a:p>
        </p:txBody>
      </p:sp>
      <p:sp>
        <p:nvSpPr>
          <p:cNvPr id="4" name="Päivämäärän paikkamerkki 3"/>
          <p:cNvSpPr>
            <a:spLocks noGrp="1"/>
          </p:cNvSpPr>
          <p:nvPr>
            <p:ph type="dt" sz="half" idx="10"/>
          </p:nvPr>
        </p:nvSpPr>
        <p:spPr/>
        <p:txBody>
          <a:bodyPr/>
          <a:lstStyle/>
          <a:p>
            <a:fld id="{864E46B8-A670-41B8-90F9-2FC6FC877FA2}" type="datetime1">
              <a:rPr lang="fi-FI" smtClean="0"/>
              <a:t>25.4.2023</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9</a:t>
            </a:fld>
            <a:endParaRPr lang="fi-FI"/>
          </a:p>
        </p:txBody>
      </p:sp>
      <p:pic>
        <p:nvPicPr>
          <p:cNvPr id="5" name="Picture 2" descr="16_Sukupuolijakauma-tehtavittain sv@1.5x.png (960×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5" y="1698159"/>
            <a:ext cx="5318702" cy="349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30728"/>
      </p:ext>
    </p:extLst>
  </p:cSld>
  <p:clrMapOvr>
    <a:masterClrMapping/>
  </p:clrMapOvr>
</p:sld>
</file>

<file path=ppt/theme/theme1.xml><?xml version="1.0" encoding="utf-8"?>
<a:theme xmlns:a="http://schemas.openxmlformats.org/drawingml/2006/main" name="Kela sininen">
  <a:themeElements>
    <a:clrScheme name="Kela_update">
      <a:dk1>
        <a:srgbClr val="000000"/>
      </a:dk1>
      <a:lt1>
        <a:srgbClr val="FFFFFF"/>
      </a:lt1>
      <a:dk2>
        <a:srgbClr val="003580"/>
      </a:dk2>
      <a:lt2>
        <a:srgbClr val="8C8B8D"/>
      </a:lt2>
      <a:accent1>
        <a:srgbClr val="0EB24C"/>
      </a:accent1>
      <a:accent2>
        <a:srgbClr val="009CDB"/>
      </a:accent2>
      <a:accent3>
        <a:srgbClr val="F15B23"/>
      </a:accent3>
      <a:accent4>
        <a:srgbClr val="EE145B"/>
      </a:accent4>
      <a:accent5>
        <a:srgbClr val="003580"/>
      </a:accent5>
      <a:accent6>
        <a:srgbClr val="FDB916"/>
      </a:accent6>
      <a:hlink>
        <a:srgbClr val="009CDB"/>
      </a:hlink>
      <a:folHlink>
        <a:srgbClr val="662584"/>
      </a:folHlink>
    </a:clrScheme>
    <a:fontScheme name="Kela">
      <a:majorFont>
        <a:latin typeface="Segoe UI Semi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CDB"/>
        </a:solidFill>
        <a:ln>
          <a:solidFill>
            <a:srgbClr val="009CD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Kela PowerPoint sini-harmaa.potx" id="{877EBFC8-0CEA-4192-BB23-DADBF26EF34B}" vid="{CC06CF02-8C8B-4711-A9A8-9186470A680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c5c86b2-34ba-4440-84a3-2847672c608a" ContentTypeId="0x010100B5B0C7C8E89E4B24A1DD48391A5B64DF00104209A661E54CD587BC7C170A805A75002DF000B45F04491AAD572C387F6B60E0" PreviousValue="false"/>
</file>

<file path=customXml/item3.xml><?xml version="1.0" encoding="utf-8"?>
<p:properties xmlns:p="http://schemas.microsoft.com/office/2006/metadata/properties" xmlns:xsi="http://www.w3.org/2001/XMLSchema-instance" xmlns:pc="http://schemas.microsoft.com/office/infopath/2007/PartnerControls">
  <documentManagement>
    <l284e851add84855ab4a13e805c1c02b xmlns="28d5f0a3-ab75-4f37-b21c-c5486e890318">
      <Terms xmlns="http://schemas.microsoft.com/office/infopath/2007/PartnerControls">
        <TermInfo xmlns="http://schemas.microsoft.com/office/infopath/2007/PartnerControls">
          <TermName xmlns="http://schemas.microsoft.com/office/infopath/2007/PartnerControls">Henkilöstötilinpäätös</TermName>
          <TermId xmlns="http://schemas.microsoft.com/office/infopath/2007/PartnerControls">5f9e6e92-0814-4539-95b3-b97db6a6797d</TermId>
        </TermInfo>
      </Terms>
    </l284e851add84855ab4a13e805c1c02b>
    <je38d6a6b76c4a24843bec5179df8dbe xmlns="28d5f0a3-ab75-4f37-b21c-c5486e890318">
      <Terms xmlns="http://schemas.microsoft.com/office/infopath/2007/PartnerControls"/>
    </je38d6a6b76c4a24843bec5179df8dbe>
    <KelaPaivamaara xmlns="28d5f0a3-ab75-4f37-b21c-c5486e890318" xsi:nil="true"/>
    <hfc18b29aed44339bbdc39df31ab0fbf xmlns="28d5f0a3-ab75-4f37-b21c-c5486e890318">
      <Terms xmlns="http://schemas.microsoft.com/office/infopath/2007/PartnerControls"/>
    </hfc18b29aed44339bbdc39df31ab0fbf>
    <KelaKuvaus xmlns="28d5f0a3-ab75-4f37-b21c-c5486e890318" xsi:nil="true"/>
    <j0be05872c2d4232bfb1a6c120cbdd2c xmlns="28d5f0a3-ab75-4f37-b21c-c5486e890318">
      <Terms xmlns="http://schemas.microsoft.com/office/infopath/2007/PartnerControls"/>
    </j0be05872c2d4232bfb1a6c120cbdd2c>
    <Vanhentunut xmlns="28d5f0a3-ab75-4f37-b21c-c5486e890318">false</Vanhentunut>
    <f721df5e45f944579809e2a3903aa817 xmlns="28d5f0a3-ab75-4f37-b21c-c5486e890318">
      <Terms xmlns="http://schemas.microsoft.com/office/infopath/2007/PartnerControls"/>
    </f721df5e45f944579809e2a3903aa817>
    <TaxKeywordTaxHTField xmlns="28d5f0a3-ab75-4f37-b21c-c5486e890318">
      <Terms xmlns="http://schemas.microsoft.com/office/infopath/2007/PartnerControls"/>
    </TaxKeywordTaxHTField>
    <bcefd7c481cb48f4861306052502dba8 xmlns="28d5f0a3-ab75-4f37-b21c-c5486e890318">
      <Terms xmlns="http://schemas.microsoft.com/office/infopath/2007/PartnerControls"/>
    </bcefd7c481cb48f4861306052502dba8>
    <TaxCatchAll xmlns="28d5f0a3-ab75-4f37-b21c-c5486e890318">
      <Value>1555</Value>
      <Value>1103</Value>
      <Value>22</Value>
      <Value>154</Value>
    </TaxCatchAll>
    <e53f7fded1c34b15bbf16fc4b4798b6a xmlns="28d5f0a3-ab75-4f37-b21c-c5486e890318">
      <Terms xmlns="http://schemas.microsoft.com/office/infopath/2007/PartnerControls">
        <TermInfo xmlns="http://schemas.microsoft.com/office/infopath/2007/PartnerControls">
          <TermName xmlns="http://schemas.microsoft.com/office/infopath/2007/PartnerControls">Ei</TermName>
          <TermId xmlns="http://schemas.microsoft.com/office/infopath/2007/PartnerControls">4da38706-6322-4438-8e0a-a80ce46c1d74</TermId>
        </TermInfo>
      </Terms>
    </e53f7fded1c34b15bbf16fc4b4798b6a>
    <jd32bd60a3ed49c984e203f2c1797fd7 xmlns="28d5f0a3-ab75-4f37-b21c-c5486e890318">
      <Terms xmlns="http://schemas.microsoft.com/office/infopath/2007/PartnerControls">
        <TermInfo xmlns="http://schemas.microsoft.com/office/infopath/2007/PartnerControls">
          <TermName xmlns="http://schemas.microsoft.com/office/infopath/2007/PartnerControls">Henkilöstösuunnitt.- ja työnantajatiimi</TermName>
          <TermId xmlns="http://schemas.microsoft.com/office/infopath/2007/PartnerControls">23a4d80b-55ca-4447-a7de-69c5e05630e4</TermId>
        </TermInfo>
      </Terms>
    </jd32bd60a3ed49c984e203f2c1797fd7>
    <j875f3fda00345e6808e9e260f685289 xmlns="28d5f0a3-ab75-4f37-b21c-c5486e89031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2ad248b4-14a1-4336-bc66-1629a17261b7</TermId>
        </TermInfo>
      </Terms>
    </j875f3fda00345e6808e9e260f685289>
    <KelaArkistoitu xmlns="28d5f0a3-ab75-4f37-b21c-c5486e890318">false</KelaArkistoitu>
  </documentManagement>
</p:properties>
</file>

<file path=customXml/item4.xml><?xml version="1.0" encoding="utf-8"?>
<ct:contentTypeSchema xmlns:ct="http://schemas.microsoft.com/office/2006/metadata/contentType" xmlns:ma="http://schemas.microsoft.com/office/2006/metadata/properties/metaAttributes" ct:_="" ma:_="" ma:contentTypeName="Kela pitkä peruspohja (työtilat)" ma:contentTypeID="0x010100B5B0C7C8E89E4B24A1DD48391A5B64DF00104209A661E54CD587BC7C170A805A75002DF000B45F04491AAD572C387F6B60E0006EBE8F796077D8458DDF44CF6C2659B9" ma:contentTypeVersion="128" ma:contentTypeDescription="Luo uusi asiakirja." ma:contentTypeScope="" ma:versionID="cd439462dc903c075d08cf9d8684700c">
  <xsd:schema xmlns:xsd="http://www.w3.org/2001/XMLSchema" xmlns:xs="http://www.w3.org/2001/XMLSchema" xmlns:p="http://schemas.microsoft.com/office/2006/metadata/properties" xmlns:ns2="28d5f0a3-ab75-4f37-b21c-c5486e890318" targetNamespace="http://schemas.microsoft.com/office/2006/metadata/properties" ma:root="true" ma:fieldsID="7bc6f3c2a99efb00355f1fd687459674" ns2:_="">
    <xsd:import namespace="28d5f0a3-ab75-4f37-b21c-c5486e890318"/>
    <xsd:element name="properties">
      <xsd:complexType>
        <xsd:sequence>
          <xsd:element name="documentManagement">
            <xsd:complexType>
              <xsd:all>
                <xsd:element ref="ns2:KelaKuvaus" minOccurs="0"/>
                <xsd:element ref="ns2:f721df5e45f944579809e2a3903aa817" minOccurs="0"/>
                <xsd:element ref="ns2:TaxCatchAll" minOccurs="0"/>
                <xsd:element ref="ns2:TaxCatchAllLabel" minOccurs="0"/>
                <xsd:element ref="ns2:TaxKeywordTaxHTField" minOccurs="0"/>
                <xsd:element ref="ns2:e53f7fded1c34b15bbf16fc4b4798b6a" minOccurs="0"/>
                <xsd:element ref="ns2:hfc18b29aed44339bbdc39df31ab0fbf" minOccurs="0"/>
                <xsd:element ref="ns2:je38d6a6b76c4a24843bec5179df8dbe" minOccurs="0"/>
                <xsd:element ref="ns2:j0be05872c2d4232bfb1a6c120cbdd2c" minOccurs="0"/>
                <xsd:element ref="ns2:bcefd7c481cb48f4861306052502dba8" minOccurs="0"/>
                <xsd:element ref="ns2:jd32bd60a3ed49c984e203f2c1797fd7" minOccurs="0"/>
                <xsd:element ref="ns2:l284e851add84855ab4a13e805c1c02b" minOccurs="0"/>
                <xsd:element ref="ns2:j875f3fda00345e6808e9e260f685289" minOccurs="0"/>
                <xsd:element ref="ns2:KelaPaivamaara" minOccurs="0"/>
                <xsd:element ref="ns2:Vanhentunut" minOccurs="0"/>
                <xsd:element ref="ns2:KelaArkistoit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5f0a3-ab75-4f37-b21c-c5486e890318" elementFormDefault="qualified">
    <xsd:import namespace="http://schemas.microsoft.com/office/2006/documentManagement/types"/>
    <xsd:import namespace="http://schemas.microsoft.com/office/infopath/2007/PartnerControls"/>
    <xsd:element name="KelaKuvaus" ma:index="8" nillable="true" ma:displayName="Kela kuvaus" ma:internalName="KelaKuvaus" ma:readOnly="false">
      <xsd:simpleType>
        <xsd:restriction base="dms:Note">
          <xsd:maxLength value="255"/>
        </xsd:restriction>
      </xsd:simpleType>
    </xsd:element>
    <xsd:element name="f721df5e45f944579809e2a3903aa817" ma:index="9" nillable="true" ma:taxonomy="true" ma:internalName="f721df5e45f944579809e2a3903aa817" ma:taxonomyFieldName="KelaAsiasanat" ma:displayName="Asiasanat" ma:readOnly="false" ma:default="" ma:fieldId="{f721df5e-45f9-4457-9809-e2a3903aa817}" ma:taxonomyMulti="true" ma:sspId="4c5c86b2-34ba-4440-84a3-2847672c608a" ma:termSetId="5542d321-0a2b-42bf-8a33-8ddb6f1f1dd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0a873e3-326d-4582-bb4e-1e6df354204b}" ma:internalName="TaxCatchAll" ma:showField="CatchAllData" ma:web="e77554be-a695-4764-8740-549eb868496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0a873e3-326d-4582-bb4e-1e6df354204b}" ma:internalName="TaxCatchAllLabel" ma:readOnly="true" ma:showField="CatchAllDataLabel" ma:web="e77554be-a695-4764-8740-549eb8684969">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Vapaat asiasanat" ma:readOnly="false" ma:fieldId="{23f27201-bee3-471e-b2e7-b64fd8b7ca38}" ma:taxonomyMulti="true" ma:sspId="4c5c86b2-34ba-4440-84a3-2847672c608a" ma:termSetId="00000000-0000-0000-0000-000000000000" ma:anchorId="00000000-0000-0000-0000-000000000000" ma:open="true" ma:isKeyword="true">
      <xsd:complexType>
        <xsd:sequence>
          <xsd:element ref="pc:Terms" minOccurs="0" maxOccurs="1"/>
        </xsd:sequence>
      </xsd:complexType>
    </xsd:element>
    <xsd:element name="e53f7fded1c34b15bbf16fc4b4798b6a" ma:index="15" ma:taxonomy="true" ma:internalName="e53f7fded1c34b15bbf16fc4b4798b6a" ma:taxonomyFieldName="KelaNostaIntranettiin" ma:displayName="Nosta intranettiin" ma:readOnly="false" ma:default="-1;#Ei|4da38706-6322-4438-8e0a-a80ce46c1d74" ma:fieldId="{e53f7fde-d1c3-4b15-bbf1-6fc4b4798b6a}" ma:sspId="4c5c86b2-34ba-4440-84a3-2847672c608a" ma:termSetId="10bf8a1a-1f69-4a5f-ab60-3581b73e1222" ma:anchorId="00000000-0000-0000-0000-000000000000" ma:open="false" ma:isKeyword="false">
      <xsd:complexType>
        <xsd:sequence>
          <xsd:element ref="pc:Terms" minOccurs="0" maxOccurs="1"/>
        </xsd:sequence>
      </xsd:complexType>
    </xsd:element>
    <xsd:element name="hfc18b29aed44339bbdc39df31ab0fbf" ma:index="17" nillable="true" ma:taxonomy="true" ma:internalName="hfc18b29aed44339bbdc39df31ab0fbf" ma:taxonomyFieldName="KelaSinettiLuokka" ma:displayName="Sinetti-luokka" ma:readOnly="false" ma:fieldId="{1fc18b29-aed4-4339-bbdc-39df31ab0fbf}" ma:sspId="4c5c86b2-34ba-4440-84a3-2847672c608a" ma:termSetId="0aa28ecf-894e-4be0-b074-023a8e2c2ec6" ma:anchorId="00000000-0000-0000-0000-000000000000" ma:open="false" ma:isKeyword="false">
      <xsd:complexType>
        <xsd:sequence>
          <xsd:element ref="pc:Terms" minOccurs="0" maxOccurs="1"/>
        </xsd:sequence>
      </xsd:complexType>
    </xsd:element>
    <xsd:element name="je38d6a6b76c4a24843bec5179df8dbe" ma:index="19" nillable="true" ma:taxonomy="true" ma:internalName="je38d6a6b76c4a24843bec5179df8dbe" ma:taxonomyFieldName="KelaOrganisaatio" ma:displayName="Organisaatio" ma:readOnly="false" ma:default="-1;#Henkilöstösuunnitt.- ja työnantajatiimi|3f7a94ae-e82f-420c-be34-94131fd2fa54" ma:fieldId="{3e38d6a6-b76c-4a24-843b-ec5179df8dbe}" ma:sspId="4c5c86b2-34ba-4440-84a3-2847672c608a" ma:termSetId="02def8b6-f7d2-45ba-b520-fd72e17a1328" ma:anchorId="00000000-0000-0000-0000-000000000000" ma:open="false" ma:isKeyword="false">
      <xsd:complexType>
        <xsd:sequence>
          <xsd:element ref="pc:Terms" minOccurs="0" maxOccurs="1"/>
        </xsd:sequence>
      </xsd:complexType>
    </xsd:element>
    <xsd:element name="j0be05872c2d4232bfb1a6c120cbdd2c" ma:index="21" nillable="true" ma:taxonomy="true" ma:internalName="j0be05872c2d4232bfb1a6c120cbdd2c" ma:taxonomyFieldName="KelaProjekti" ma:displayName="Projekti" ma:readOnly="false" ma:fieldId="{30be0587-2c2d-4232-bfb1-a6c120cbdd2c}" ma:sspId="4c5c86b2-34ba-4440-84a3-2847672c608a" ma:termSetId="323e2c25-3e48-47d5-ac8e-2d902997cd95" ma:anchorId="00000000-0000-0000-0000-000000000000" ma:open="false" ma:isKeyword="false">
      <xsd:complexType>
        <xsd:sequence>
          <xsd:element ref="pc:Terms" minOccurs="0" maxOccurs="1"/>
        </xsd:sequence>
      </xsd:complexType>
    </xsd:element>
    <xsd:element name="bcefd7c481cb48f4861306052502dba8" ma:index="23" nillable="true" ma:taxonomy="true" ma:internalName="bcefd7c481cb48f4861306052502dba8" ma:taxonomyFieldName="KelaTyoryhma" ma:displayName="Työryhmä" ma:readOnly="false" ma:fieldId="{bcefd7c4-81cb-48f4-8613-06052502dba8}" ma:sspId="4c5c86b2-34ba-4440-84a3-2847672c608a" ma:termSetId="4b9da738-be0d-4d6b-8d76-c446442f1894" ma:anchorId="00000000-0000-0000-0000-000000000000" ma:open="false" ma:isKeyword="false">
      <xsd:complexType>
        <xsd:sequence>
          <xsd:element ref="pc:Terms" minOccurs="0" maxOccurs="1"/>
        </xsd:sequence>
      </xsd:complexType>
    </xsd:element>
    <xsd:element name="jd32bd60a3ed49c984e203f2c1797fd7" ma:index="25" nillable="true" ma:taxonomy="true" ma:internalName="jd32bd60a3ed49c984e203f2c1797fd7" ma:taxonomyFieldName="KelaNavigaatiotermi" ma:displayName="Navigaatiotermi" ma:readOnly="false" ma:default="-1;#Henkilöstösuunnitt.- ja työnantajatiimi|23a4d80b-55ca-4447-a7de-69c5e05630e4" ma:fieldId="{3d32bd60-a3ed-49c9-84e2-03f2c1797fd7}" ma:sspId="4c5c86b2-34ba-4440-84a3-2847672c608a" ma:termSetId="3eb46731-101f-4040-8309-e14179209745" ma:anchorId="00000000-0000-0000-0000-000000000000" ma:open="false" ma:isKeyword="false">
      <xsd:complexType>
        <xsd:sequence>
          <xsd:element ref="pc:Terms" minOccurs="0" maxOccurs="1"/>
        </xsd:sequence>
      </xsd:complexType>
    </xsd:element>
    <xsd:element name="l284e851add84855ab4a13e805c1c02b" ma:index="27" nillable="true" ma:taxonomy="true" ma:internalName="l284e851add84855ab4a13e805c1c02b" ma:taxonomyFieldName="KelaDokumenttiluokka" ma:displayName="Dokumenttiluokka" ma:readOnly="false" ma:fieldId="{5284e851-add8-4855-ab4a-13e805c1c02b}" ma:sspId="4c5c86b2-34ba-4440-84a3-2847672c608a" ma:termSetId="bf7000c1-2b82-4fd1-b8de-c823b525e770" ma:anchorId="00000000-0000-0000-0000-000000000000" ma:open="true" ma:isKeyword="false">
      <xsd:complexType>
        <xsd:sequence>
          <xsd:element ref="pc:Terms" minOccurs="0" maxOccurs="1"/>
        </xsd:sequence>
      </xsd:complexType>
    </xsd:element>
    <xsd:element name="j875f3fda00345e6808e9e260f685289" ma:index="29" nillable="true" ma:taxonomy="true" ma:internalName="j875f3fda00345e6808e9e260f685289" ma:taxonomyFieldName="KelaOmaLuokitus" ma:displayName="Oma luokitus" ma:fieldId="{3875f3fd-a003-45e6-808e-9e260f685289}" ma:sspId="4c5c86b2-34ba-4440-84a3-2847672c608a" ma:termSetId="84ad5a31-4ec6-4d86-bdad-0cd9092eb82f" ma:anchorId="00000000-0000-0000-0000-000000000000" ma:open="true" ma:isKeyword="false">
      <xsd:complexType>
        <xsd:sequence>
          <xsd:element ref="pc:Terms" minOccurs="0" maxOccurs="1"/>
        </xsd:sequence>
      </xsd:complexType>
    </xsd:element>
    <xsd:element name="KelaPaivamaara" ma:index="31" nillable="true" ma:displayName="Päivämäärä" ma:description="" ma:format="DateOnly" ma:internalName="KelaPaivamaara" ma:readOnly="false">
      <xsd:simpleType>
        <xsd:restriction base="dms:DateTime"/>
      </xsd:simpleType>
    </xsd:element>
    <xsd:element name="Vanhentunut" ma:index="32" nillable="true" ma:displayName="Vanhentunut" ma:default="0" ma:description="Kertoo onko dokumentti käytössä vai vanhentunut" ma:internalName="Vanhentunut">
      <xsd:simpleType>
        <xsd:restriction base="dms:Boolean"/>
      </xsd:simpleType>
    </xsd:element>
    <xsd:element name="KelaArkistoitu" ma:index="33" nillable="true" ma:displayName="Arkistoitu" ma:internalName="KelaArkistoitu">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4330AD-8C6A-4BFC-8D75-781AFABB6D4B}">
  <ds:schemaRefs>
    <ds:schemaRef ds:uri="http://schemas.microsoft.com/sharepoint/v3/contenttype/forms"/>
  </ds:schemaRefs>
</ds:datastoreItem>
</file>

<file path=customXml/itemProps2.xml><?xml version="1.0" encoding="utf-8"?>
<ds:datastoreItem xmlns:ds="http://schemas.openxmlformats.org/officeDocument/2006/customXml" ds:itemID="{814D2488-C6DD-4162-9E4D-293A2A42226D}">
  <ds:schemaRefs>
    <ds:schemaRef ds:uri="Microsoft.SharePoint.Taxonomy.ContentTypeSync"/>
  </ds:schemaRefs>
</ds:datastoreItem>
</file>

<file path=customXml/itemProps3.xml><?xml version="1.0" encoding="utf-8"?>
<ds:datastoreItem xmlns:ds="http://schemas.openxmlformats.org/officeDocument/2006/customXml" ds:itemID="{7290C982-9D7A-49D5-86C8-2DAA3DEAB4FF}">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28d5f0a3-ab75-4f37-b21c-c5486e890318"/>
    <ds:schemaRef ds:uri="http://www.w3.org/XML/1998/namespace"/>
  </ds:schemaRefs>
</ds:datastoreItem>
</file>

<file path=customXml/itemProps4.xml><?xml version="1.0" encoding="utf-8"?>
<ds:datastoreItem xmlns:ds="http://schemas.openxmlformats.org/officeDocument/2006/customXml" ds:itemID="{346853AA-B33D-422C-9A70-D93DB6A4C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5f0a3-ab75-4f37-b21c-c5486e890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Kela PowerPoint sini-harmaa</Template>
  <TotalTime>6324</TotalTime>
  <Words>3446</Words>
  <Application>Microsoft Office PowerPoint</Application>
  <PresentationFormat>Laajakuva</PresentationFormat>
  <Paragraphs>414</Paragraphs>
  <Slides>28</Slides>
  <Notes>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28</vt:i4>
      </vt:variant>
    </vt:vector>
  </HeadingPairs>
  <TitlesOfParts>
    <vt:vector size="34" baseType="lpstr">
      <vt:lpstr>Arial</vt:lpstr>
      <vt:lpstr>Calibri</vt:lpstr>
      <vt:lpstr>Segoe UI</vt:lpstr>
      <vt:lpstr>Segoe UI Light</vt:lpstr>
      <vt:lpstr>Segoe UI Semilight</vt:lpstr>
      <vt:lpstr>Kela sininen</vt:lpstr>
      <vt:lpstr>PERSONALBOKSLUT 2022  23.2.2023 </vt:lpstr>
      <vt:lpstr>Innehåll</vt:lpstr>
      <vt:lpstr>Inledning</vt:lpstr>
      <vt:lpstr>Personalstyrka och arbetsinsats</vt:lpstr>
      <vt:lpstr>Personalstyrka per resultatenhet och uppgift </vt:lpstr>
      <vt:lpstr>Personalstyrka per verksamhetsställe och distansarbete</vt:lpstr>
      <vt:lpstr>  FPA-arbetsår</vt:lpstr>
      <vt:lpstr> Åldersstruktur</vt:lpstr>
      <vt:lpstr>Andelen kvinnor och män av personalen</vt:lpstr>
      <vt:lpstr>Utbildningsbakgrund</vt:lpstr>
      <vt:lpstr>Omsättningen bland fastanställda</vt:lpstr>
      <vt:lpstr>Rekrytering</vt:lpstr>
      <vt:lpstr> Frånvaro och övertidsarbete</vt:lpstr>
      <vt:lpstr>Sjukfrånvaro</vt:lpstr>
      <vt:lpstr>Lön</vt:lpstr>
      <vt:lpstr>Kompetensutveckling</vt:lpstr>
      <vt:lpstr>Personalupplevelse och organisationskultur</vt:lpstr>
      <vt:lpstr>PowerPoint-esitys</vt:lpstr>
      <vt:lpstr>Personalupplevelse och coachande ledarskap</vt:lpstr>
      <vt:lpstr>Chefsarbete och ledarskap Andel som instämmer helt eller delvis, %</vt:lpstr>
      <vt:lpstr>Personalupplevelse och välbefinnande i arbetet</vt:lpstr>
      <vt:lpstr>Nyckeltal för välbefinnande i arbetet och indikator för personalupplevelse</vt:lpstr>
      <vt:lpstr>Utveckling av personalupplevelsen</vt:lpstr>
      <vt:lpstr>PowerPoint-esitys</vt:lpstr>
      <vt:lpstr>Arbetskraftskostnader 1/2</vt:lpstr>
      <vt:lpstr>Arbetskraftskostnader 2/2</vt:lpstr>
      <vt:lpstr>PowerPoint-esitys</vt:lpstr>
      <vt:lpstr>PowerPoint-esitys</vt:lpstr>
    </vt:vector>
  </TitlesOfParts>
  <Company>Kela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Henkilöstötilinpäätös 2022</dc:title>
  <dc:creator>Sillanpää Saija</dc:creator>
  <cp:keywords/>
  <cp:lastModifiedBy>Pihlström Marina</cp:lastModifiedBy>
  <cp:revision>406</cp:revision>
  <cp:lastPrinted>2019-06-13T08:45:51Z</cp:lastPrinted>
  <dcterms:created xsi:type="dcterms:W3CDTF">2019-05-29T09:45:35Z</dcterms:created>
  <dcterms:modified xsi:type="dcterms:W3CDTF">2023-04-25T04:59:50Z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0x010100B5B0C7C8E89E4B24A1DD48391A5B64DF00104209A661E54CD587BC7C170A805A75002DF000B45F04491AAD572C387F6B60E0006EBE8F796077D8458DDF44CF6C2659B9</vt:lpwstr>
  </property>
  <property fmtid="{D5CDD505-2E9C-101B-9397-08002B2CF9AE}" pid="3" name="KelaTyoryhma">
    <vt:lpwstr/>
  </property>
  <property fmtid="{D5CDD505-2E9C-101B-9397-08002B2CF9AE}" pid="4" name="IsMyDocuments">
    <vt:bool>true</vt:bool>
  </property>
  <property fmtid="{D5CDD505-2E9C-101B-9397-08002B2CF9AE}" pid="5" name="TaxKeyword">
    <vt:lpwstr/>
  </property>
  <property fmtid="{D5CDD505-2E9C-101B-9397-08002B2CF9AE}" pid="6" name="KelaProjekti">
    <vt:lpwstr/>
  </property>
  <property fmtid="{D5CDD505-2E9C-101B-9397-08002B2CF9AE}" pid="7" name="KelaSinettiLuokka">
    <vt:lpwstr/>
  </property>
  <property fmtid="{D5CDD505-2E9C-101B-9397-08002B2CF9AE}" pid="8" name="KelaDokumenttiluokka">
    <vt:lpwstr>154;#Henkilöstötilinpäätös|5f9e6e92-0814-4539-95b3-b97db6a6797d</vt:lpwstr>
  </property>
  <property fmtid="{D5CDD505-2E9C-101B-9397-08002B2CF9AE}" pid="9" name="KelaAsiasanat">
    <vt:lpwstr/>
  </property>
  <property fmtid="{D5CDD505-2E9C-101B-9397-08002B2CF9AE}" pid="10" name="KelaOrganisaatio">
    <vt:lpwstr/>
  </property>
  <property fmtid="{D5CDD505-2E9C-101B-9397-08002B2CF9AE}" pid="11" name="Järjestelmädokumentti">
    <vt:lpwstr/>
  </property>
  <property fmtid="{D5CDD505-2E9C-101B-9397-08002B2CF9AE}" pid="12" name="KelaOmaLuokitus">
    <vt:lpwstr>1555;#2022|2ad248b4-14a1-4336-bc66-1629a17261b7</vt:lpwstr>
  </property>
  <property fmtid="{D5CDD505-2E9C-101B-9397-08002B2CF9AE}" pid="13" name="KelaNavigaatiotermi">
    <vt:lpwstr>1103;#Henkilöstösuunnitt.- ja työnantajatiimi|23a4d80b-55ca-4447-a7de-69c5e05630e4</vt:lpwstr>
  </property>
  <property fmtid="{D5CDD505-2E9C-101B-9397-08002B2CF9AE}" pid="14" name="KelaNostaIntranettiin">
    <vt:lpwstr>22;#Ei|4da38706-6322-4438-8e0a-a80ce46c1d74</vt:lpwstr>
  </property>
  <property fmtid="{D5CDD505-2E9C-101B-9397-08002B2CF9AE}" pid="15" name="SharedWithUsers">
    <vt:lpwstr>34;#Lankinen Pasi</vt:lpwstr>
  </property>
</Properties>
</file>